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64" r:id="rId2"/>
    <p:sldMasterId id="2147483850" r:id="rId3"/>
  </p:sldMasterIdLst>
  <p:notesMasterIdLst>
    <p:notesMasterId r:id="rId32"/>
  </p:notesMasterIdLst>
  <p:sldIdLst>
    <p:sldId id="523" r:id="rId4"/>
    <p:sldId id="1809" r:id="rId5"/>
    <p:sldId id="1810" r:id="rId6"/>
    <p:sldId id="1806" r:id="rId7"/>
    <p:sldId id="1805" r:id="rId8"/>
    <p:sldId id="1829" r:id="rId9"/>
    <p:sldId id="1808" r:id="rId10"/>
    <p:sldId id="1830" r:id="rId11"/>
    <p:sldId id="1831" r:id="rId12"/>
    <p:sldId id="1811" r:id="rId13"/>
    <p:sldId id="1828" r:id="rId14"/>
    <p:sldId id="1812" r:id="rId15"/>
    <p:sldId id="1832" r:id="rId16"/>
    <p:sldId id="1833" r:id="rId17"/>
    <p:sldId id="1834" r:id="rId18"/>
    <p:sldId id="1815" r:id="rId19"/>
    <p:sldId id="1816" r:id="rId20"/>
    <p:sldId id="1817" r:id="rId21"/>
    <p:sldId id="1818" r:id="rId22"/>
    <p:sldId id="1835" r:id="rId23"/>
    <p:sldId id="1821" r:id="rId24"/>
    <p:sldId id="1822" r:id="rId25"/>
    <p:sldId id="1823" r:id="rId26"/>
    <p:sldId id="1825" r:id="rId27"/>
    <p:sldId id="1824" r:id="rId28"/>
    <p:sldId id="1826" r:id="rId29"/>
    <p:sldId id="1827" r:id="rId30"/>
    <p:sldId id="1819" r:id="rId31"/>
  </p:sldIdLst>
  <p:sldSz cx="9144000" cy="5143500" type="screen16x9"/>
  <p:notesSz cx="6858000" cy="9144000"/>
  <p:defaultTextStyle>
    <a:defPPr>
      <a:defRPr lang="zh-CN"/>
    </a:defPPr>
    <a:lvl1pPr marL="0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9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5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6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55" autoAdjust="0"/>
  </p:normalViewPr>
  <p:slideViewPr>
    <p:cSldViewPr>
      <p:cViewPr varScale="1">
        <p:scale>
          <a:sx n="159" d="100"/>
          <a:sy n="159" d="100"/>
        </p:scale>
        <p:origin x="234" y="162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8123F-459F-44C0-8CB3-4A359F9DDC2B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4E91E-544B-4D2F-BD14-731336F2CB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765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9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5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6" algn="l" defTabSz="9143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03168-A514-4091-A8A6-264B0AB3B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1A907F-B999-4CEF-A101-998679F2F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40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14E70-8A1D-4F6B-AAC1-2154D5F8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18CBA8-1D8E-44E8-BEFB-588CDA07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95D37B-00E4-47FD-94B4-D05BDB2E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18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F2806-835D-4FC4-92E3-750DEFEA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7D3BB2-EDBE-41F3-B02E-A9A1F2D7C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2BCA81-79BE-40B8-93B1-673E40E6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0E4690-EA75-4918-A504-36A4EC6F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C4D43-67A1-4CE5-B6B5-D34566F8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4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C91958-E544-466F-8965-2CF23AEC2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5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1336E7-8684-4673-92DD-E22530E9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68" y="27385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336103-924B-43A0-A9F1-2CE536439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1F05F-468B-4293-A5B9-A5B498A19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E52FB4-072D-47A6-91C5-86F040AB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771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953B8-D602-40C3-A78E-2E1F82AE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A737B4-8794-45A0-B883-04C9346D9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3DBE9-8BCF-4BD9-A4DF-27A11572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7F6B7-941C-4688-AB70-3A76E1D5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78E36E-3D59-4112-91C1-2F4F4BD1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47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61AA9-1746-4087-81F1-7CA4CB37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16A09-7A09-453B-BD31-CF5D681D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2B6FC4-6FF3-4ADE-BCC9-A4AE9BAA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C4A8D5-4736-4E44-AE04-A01163B2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E771B3-499B-44CC-A374-6DE0A72A1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615823"/>
            <a:ext cx="9144000" cy="2735774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5702" y="3779044"/>
            <a:ext cx="1385888" cy="13644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5967B5-32D8-4A20-AC34-957CA93E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9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059B90-6019-46CA-8B5C-F6E423464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DA5BBA-4825-4A54-B80E-C52215C0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2E143B-C3F5-4566-846C-ACE6DE660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A83BF-0752-488C-89F1-C75DF757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42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5F178-8847-416C-A6B9-81BFC5D1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736D2-B76B-4D3F-B534-B0DC9A113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38B8DB-6132-4CA8-9091-6A5BE70B9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7F874-4E8B-4588-B03C-EAEC3335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43C5AB-324D-45E4-A150-56E467C1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A87AFE-F369-4AC6-86A8-5CD9C0B5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90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A481A-1D71-45C0-B920-75F08658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3043A9-0B92-4F9F-A376-8D2E576BC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B82350-65FB-4577-A790-67BAB4E56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A9A000-57FB-4888-A807-738838778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7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310837-C841-483A-9917-A3343AB59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7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4724E5-3480-47DA-B228-58015765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9F03BD-6891-439E-948F-01539785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9C3211-48AA-4721-89B2-5857F9C8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369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66F9C-0BD4-471C-A9EE-8B7315DB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E6724F-B94B-4EAB-B0AE-77AB224A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462CC2-50FA-460D-9225-66039691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AE1F5F-6F2D-4C54-A715-DF963558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97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CA2CE5-F604-4DC0-8B11-9EF9591E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A63D4F-B3F4-4F48-B420-1B4CB7C6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3B30D1-BB42-42C9-9271-5DEC3130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83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74A30-C2C2-442F-B0BD-C68D2FBC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9F6B07-0C6C-494F-832D-345229DB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4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1504E9-68DE-4758-860A-8849237A7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2859EB-10A2-43FC-BD68-55DDF0AC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F5D309-382D-4220-800D-FB45FA6C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0A849-65E7-45A8-906A-F49D29A9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4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4DD35-82A0-4801-84F0-1B200C0C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6FC78A-504D-4114-A403-3DCED3E8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EC8633-B21F-4EB3-A4B3-B88CD848C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38BA59-F571-4717-8BA4-B7B8C04D4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09626B-C403-41CF-8F5E-573432F4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3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32BBC-B71E-4F1E-9509-1F62D9F1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215212-9C91-4CD5-BC7E-33E6BEDD1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4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4A8ACC-E9C9-4295-B3BA-E9237C215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508FCF-741C-4CCD-9018-C2AE7957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88F2A9-6688-42A0-955E-249D88DC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B4E313-6B50-4779-92A4-CC03889C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142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C066E-8FDC-425C-AF34-5008EC77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6562FA-0280-4ACC-94DF-6A76E182A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5B3A61-4717-40F8-9164-042C177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85F292-782B-48D7-ACEF-77404F07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965F1B-9933-44A1-869A-F845274C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84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BA0B64-78C3-4355-996F-D3A10617E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9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1F586C-2110-42F5-93C4-4ED7A5578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60" y="273849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37441-AC0F-4FB4-825D-671FF271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30329D-38CF-4886-ADE4-F13FA01B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517B28-B686-4C63-A2FA-69A693DA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62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DF0CC31-1ED3-4533-ACE1-E25722E77E9C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0718EF5-09E2-4611-9F27-569286B61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86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EA2EFDD-57E2-4C4A-943B-E069D4CE4869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2DBD1ED-E42E-4662-ADFE-C6F6FF0EB5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52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053136B-BCAE-4893-A033-23D796A913CA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9B8A658-BDE5-4308-A878-5BE8BCC1EE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28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AA5285F-3BE2-4B5E-887B-DF7499D23887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9265CFE-CBF2-4400-AD9E-87F7041CCE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14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8C90156-872E-4E67-B624-D1747EC5302F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E15789E-922D-4EA7-BB3D-E92EA385BC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70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2387406-6D7E-4DA8-A61A-ABA969B7D58F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4BB1173-13C0-46D4-8EB5-C53FC8D496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996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CD0BB37-3A4C-402C-8CEF-E37CEECCD8F9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927B05C-EF6A-47DB-85DE-A9A949AA47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0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39BB1-2703-4039-9446-41E7DF04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1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6F7F58-3808-4FEC-89E3-1B45EB3C6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8661B6-B9CC-4B9A-8BD1-32F692D0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2AFC4-8663-4693-822E-EE08C5F8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E2DEDC-30D8-4C28-BD44-A3C3C3DC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671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5F094E4-520C-4AE4-B5B4-4E0D9E5E1169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7068BC3-D927-416B-B5DB-73763055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476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687DEB1-8872-483C-8B0A-D0E0FB97077F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094DAF7-5E31-48E1-B579-03A83964D3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41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8E69D3E-5A34-4115-82F4-7337FFBA819A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F31698E-5923-452C-8484-110EB29210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43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AF8D9D5-69B9-47F4-9178-9E68A4D461EB}" type="datetimeFigureOut">
              <a:rPr lang="en-US"/>
              <a:pPr>
                <a:defRPr/>
              </a:pPr>
              <a:t>3/18/2024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3D989CC-5079-4281-A7E8-4999DAD02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3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84FAD-3CCC-429C-A565-697A6FEF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A7152-FF9D-4DDF-9B50-3F4973462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75428D-1229-4C35-B1D8-43A1656D3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0676BA-4294-491C-B959-C9C7AA6C5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0572B6-46BF-4354-B6C1-053F9778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394071-40C0-402C-9A59-CC647050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5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63BA4-AAD8-470E-A9A2-843EABE9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E571FA-D9CF-4536-924E-B0DBB7ED3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FBA11C-9490-41EF-8E3C-850E1E781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453AAF-38DD-4E26-90D4-D1594C578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7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9A4917-A104-46EE-854A-877ACACE7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7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1C504A-695E-4501-BC75-1F31DD16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4CC7E0-6E21-438E-A11E-CB3D5A55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64DE7E-E62B-4EF9-ABF0-A36CCA39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03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B5360-385D-4D81-82A5-7AF39364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A153D7-F085-4A34-990D-782E09EE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1D0D84-A175-4BB4-AACA-5006D4FE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DFEE03-D6F7-4FE3-8F73-11C50ACD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91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C84B15-9019-49F4-94DA-81CEE7A2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DD7EAD-76CD-4394-AEFF-CBE4A45C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420602-F9C8-4739-ACFD-F12663B2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70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8B5A9-C937-47FE-8FA5-E26A0906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F0299-8370-4422-82A8-2EB74D20C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3E6552-2B4B-4A30-8490-85407118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100"/>
            </a:lvl2pPr>
            <a:lvl3pPr marL="685766" indent="0">
              <a:buNone/>
              <a:defRPr sz="900"/>
            </a:lvl3pPr>
            <a:lvl4pPr marL="1028649" indent="0">
              <a:buNone/>
              <a:defRPr sz="800"/>
            </a:lvl4pPr>
            <a:lvl5pPr marL="1371532" indent="0">
              <a:buNone/>
              <a:defRPr sz="800"/>
            </a:lvl5pPr>
            <a:lvl6pPr marL="1714415" indent="0">
              <a:buNone/>
              <a:defRPr sz="800"/>
            </a:lvl6pPr>
            <a:lvl7pPr marL="2057297" indent="0">
              <a:buNone/>
              <a:defRPr sz="800"/>
            </a:lvl7pPr>
            <a:lvl8pPr marL="2400180" indent="0">
              <a:buNone/>
              <a:defRPr sz="800"/>
            </a:lvl8pPr>
            <a:lvl9pPr marL="2743064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F4835D-336E-4FFA-9E03-22C026F5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62807D-B630-44A4-8943-09DB13A4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2332CC-679B-4CBF-8C54-5F65FE6D5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382789-201A-4E38-A57B-EF0CD2DF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950408-E388-4846-85FF-C5C527B2F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9B06D5-5459-4B1A-A04D-F61767FAD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100"/>
            </a:lvl2pPr>
            <a:lvl3pPr marL="685766" indent="0">
              <a:buNone/>
              <a:defRPr sz="900"/>
            </a:lvl3pPr>
            <a:lvl4pPr marL="1028649" indent="0">
              <a:buNone/>
              <a:defRPr sz="800"/>
            </a:lvl4pPr>
            <a:lvl5pPr marL="1371532" indent="0">
              <a:buNone/>
              <a:defRPr sz="800"/>
            </a:lvl5pPr>
            <a:lvl6pPr marL="1714415" indent="0">
              <a:buNone/>
              <a:defRPr sz="800"/>
            </a:lvl6pPr>
            <a:lvl7pPr marL="2057297" indent="0">
              <a:buNone/>
              <a:defRPr sz="800"/>
            </a:lvl7pPr>
            <a:lvl8pPr marL="2400180" indent="0">
              <a:buNone/>
              <a:defRPr sz="800"/>
            </a:lvl8pPr>
            <a:lvl9pPr marL="2743064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CB9C17-0C8D-42A3-9C3F-E99BB2C2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C63CD0-D951-40F0-B9FF-5FA75F67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C406D0-CD90-42A0-A6F3-04045AB3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99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1C111B-CF38-487D-9BCC-FA0F48CB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A4A2B9-5FBB-43D7-AC28-D1D787716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6897DE-916F-4168-8E5B-7056720BFA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1726504B-684D-4C4E-9E31-D8332C896E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66"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76AFB-4B96-4826-913E-682C92DAD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F3FC6-1BC4-4E1F-A1AA-17BB6BDE2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68ED99C2-9616-4DB2-A457-A479E3E9DB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766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5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696912" y="3779044"/>
            <a:ext cx="1385888" cy="1364456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D1A67F-06EC-4C58-8F9B-CFD6C852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C918D-30D6-437B-8D98-38E51F558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0BBCDC-F3FC-4DA9-8A0E-C8BDE413C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CC83072C-E68E-4804-BF1F-E1A76F416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2024/3/18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3D90A7-233D-48F4-9820-77011D18E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3F1CB2-BE8E-45E8-9B47-272312AB7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8C25094D-B596-488F-B18C-855DE60453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9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509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0" y="45244"/>
            <a:ext cx="6800850" cy="42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    单击此处编辑母版标题样式</a:t>
            </a:r>
            <a:endParaRPr lang="en-US" altLang="zh-CN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 defTabSz="685800">
              <a:defRPr/>
            </a:pPr>
            <a:fld id="{B3E2000F-EDAF-41C2-B870-39717ECF515A}" type="datetimeFigureOut">
              <a:rPr lang="en-US" smtClean="0"/>
              <a:pPr defTabSz="685800">
                <a:defRPr/>
              </a:pPr>
              <a:t>3/18/2024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 defTabSz="685800"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 defTabSz="685800">
              <a:defRPr/>
            </a:pPr>
            <a:fld id="{EA4F703B-84A8-48DF-8893-EC058C8F394E}" type="slidenum">
              <a:rPr lang="en-US" smtClean="0"/>
              <a:pPr defTabSz="685800">
                <a:defRPr/>
              </a:pPr>
              <a:t>‹#›</a:t>
            </a:fld>
            <a:endParaRPr lang="en-US"/>
          </a:p>
        </p:txBody>
      </p:sp>
      <p:pic>
        <p:nvPicPr>
          <p:cNvPr id="2055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-13097"/>
            <a:ext cx="2886075" cy="48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62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kern="1200">
          <a:solidFill>
            <a:srgbClr val="203864"/>
          </a:solidFill>
          <a:latin typeface="华文新魏" panose="02010800040101010101" pitchFamily="2" charset="-122"/>
          <a:ea typeface="华文新魏" panose="02010800040101010101" pitchFamily="2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203864"/>
          </a:solidFill>
          <a:latin typeface="华文新魏" pitchFamily="2" charset="-122"/>
          <a:ea typeface="华文新魏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203864"/>
          </a:solidFill>
          <a:latin typeface="华文新魏" pitchFamily="2" charset="-122"/>
          <a:ea typeface="华文新魏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203864"/>
          </a:solidFill>
          <a:latin typeface="华文新魏" pitchFamily="2" charset="-122"/>
          <a:ea typeface="华文新魏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203864"/>
          </a:solidFill>
          <a:latin typeface="华文新魏" pitchFamily="2" charset="-122"/>
          <a:ea typeface="华文新魏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203864"/>
          </a:solidFill>
          <a:latin typeface="华文新魏" pitchFamily="2" charset="-122"/>
          <a:ea typeface="华文新魏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203864"/>
          </a:solidFill>
          <a:latin typeface="华文新魏" pitchFamily="2" charset="-122"/>
          <a:ea typeface="华文新魏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203864"/>
          </a:solidFill>
          <a:latin typeface="华文新魏" pitchFamily="2" charset="-122"/>
          <a:ea typeface="华文新魏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203864"/>
          </a:solidFill>
          <a:latin typeface="华文新魏" pitchFamily="2" charset="-122"/>
          <a:ea typeface="华文新魏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hyperlink" Target="http://jxzy.ustc.edu.cn/show_notice.aspx?id=21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4.svg"/><Relationship Id="rId4" Type="http://schemas.openxmlformats.org/officeDocument/2006/relationships/image" Target="../media/image4.png"/><Relationship Id="rId9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image" Target="../media/image4.sv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1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tags" Target="../tags/tag20.xml"/><Relationship Id="rId16" Type="http://schemas.openxmlformats.org/officeDocument/2006/relationships/image" Target="../media/image58.png"/><Relationship Id="rId1" Type="http://schemas.openxmlformats.org/officeDocument/2006/relationships/tags" Target="../tags/tag19.xml"/><Relationship Id="rId6" Type="http://schemas.openxmlformats.org/officeDocument/2006/relationships/image" Target="../media/image40.png"/><Relationship Id="rId11" Type="http://schemas.openxmlformats.org/officeDocument/2006/relationships/image" Target="../media/image54.png"/><Relationship Id="rId5" Type="http://schemas.openxmlformats.org/officeDocument/2006/relationships/image" Target="../media/image4.sv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Relationship Id="rId14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1.png"/><Relationship Id="rId5" Type="http://schemas.openxmlformats.org/officeDocument/2006/relationships/image" Target="../media/image4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1.png"/><Relationship Id="rId5" Type="http://schemas.openxmlformats.org/officeDocument/2006/relationships/image" Target="../media/image4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sv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995686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b="1" dirty="0">
                <a:latin typeface="宋体" pitchFamily="2" charset="-122"/>
                <a:ea typeface="宋体" pitchFamily="2" charset="-122"/>
              </a:rPr>
              <a:t>单摆研究</a:t>
            </a:r>
          </a:p>
        </p:txBody>
      </p:sp>
      <p:sp>
        <p:nvSpPr>
          <p:cNvPr id="3" name="标题 3">
            <a:extLst>
              <a:ext uri="{FF2B5EF4-FFF2-40B4-BE49-F238E27FC236}">
                <a16:creationId xmlns:a16="http://schemas.microsoft.com/office/drawing/2014/main" id="{CEEE893C-8E09-45DE-AD7B-9E294375C05A}"/>
              </a:ext>
            </a:extLst>
          </p:cNvPr>
          <p:cNvSpPr txBox="1">
            <a:spLocks/>
          </p:cNvSpPr>
          <p:nvPr/>
        </p:nvSpPr>
        <p:spPr>
          <a:xfrm>
            <a:off x="457200" y="3677017"/>
            <a:ext cx="8229600" cy="1210443"/>
          </a:xfrm>
          <a:prstGeom prst="rect">
            <a:avLst/>
          </a:prstGeom>
        </p:spPr>
        <p:txBody>
          <a:bodyPr vert="horz" lIns="68577" tIns="34289" rIns="68577" bIns="34289" rtlCol="0" anchor="ctr">
            <a:normAutofit fontScale="32500" lnSpcReduction="20000"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zh-CN" altLang="en-US" sz="5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中国科学技术大学</a:t>
            </a:r>
            <a:endParaRPr lang="en-US" altLang="zh-CN" sz="5000" b="1" dirty="0">
              <a:solidFill>
                <a:srgbClr val="00B0F0"/>
              </a:solidFill>
              <a:latin typeface="宋体" pitchFamily="2" charset="-122"/>
              <a:ea typeface="宋体" pitchFamily="2" charset="-122"/>
            </a:endParaRPr>
          </a:p>
          <a:p>
            <a:pPr algn="ctr">
              <a:lnSpc>
                <a:spcPct val="160000"/>
              </a:lnSpc>
            </a:pPr>
            <a:r>
              <a:rPr lang="zh-CN" altLang="en-US" sz="44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物理实验教学中心</a:t>
            </a:r>
            <a:endParaRPr lang="en-US" altLang="zh-CN" sz="4400" b="1" dirty="0">
              <a:solidFill>
                <a:srgbClr val="00B0F0"/>
              </a:solidFill>
              <a:latin typeface="宋体" pitchFamily="2" charset="-122"/>
              <a:ea typeface="宋体" pitchFamily="2" charset="-122"/>
            </a:endParaRPr>
          </a:p>
          <a:p>
            <a:pPr algn="ctr">
              <a:lnSpc>
                <a:spcPct val="160000"/>
              </a:lnSpc>
            </a:pPr>
            <a:r>
              <a:rPr lang="en-US" altLang="zh-CN" sz="44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2024</a:t>
            </a:r>
            <a:r>
              <a:rPr lang="zh-CN" altLang="en-US" sz="44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年</a:t>
            </a:r>
            <a:r>
              <a:rPr lang="en-US" altLang="zh-CN" sz="44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44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月</a:t>
            </a:r>
          </a:p>
        </p:txBody>
      </p:sp>
      <p:pic>
        <p:nvPicPr>
          <p:cNvPr id="5" name="图形 6">
            <a:extLst>
              <a:ext uri="{FF2B5EF4-FFF2-40B4-BE49-F238E27FC236}">
                <a16:creationId xmlns:a16="http://schemas.microsoft.com/office/drawing/2014/main" id="{E1E885E3-49A9-460D-A742-C1FD5B0F5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23728" y="-38048"/>
            <a:ext cx="4477287" cy="85725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427D9BC-403C-4485-9610-787A325B0E12}"/>
              </a:ext>
            </a:extLst>
          </p:cNvPr>
          <p:cNvCxnSpPr>
            <a:cxnSpLocks/>
          </p:cNvCxnSpPr>
          <p:nvPr/>
        </p:nvCxnSpPr>
        <p:spPr>
          <a:xfrm>
            <a:off x="0" y="827753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921A009-40C8-8485-75B8-79CD132D30A3}"/>
              </a:ext>
            </a:extLst>
          </p:cNvPr>
          <p:cNvSpPr txBox="1"/>
          <p:nvPr/>
        </p:nvSpPr>
        <p:spPr>
          <a:xfrm>
            <a:off x="2278743" y="836304"/>
            <a:ext cx="4586514" cy="603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24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itchFamily="2" charset="-122"/>
              </a:rPr>
              <a:t>《</a:t>
            </a:r>
            <a:r>
              <a:rPr lang="zh-CN" alt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itchFamily="2" charset="-122"/>
              </a:rPr>
              <a:t>大学物理</a:t>
            </a:r>
            <a:r>
              <a:rPr lang="en-US" altLang="zh-CN" sz="24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itchFamily="2" charset="-122"/>
              </a:rPr>
              <a:t>-</a:t>
            </a:r>
            <a:r>
              <a:rPr lang="zh-CN" altLang="en-US" sz="24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itchFamily="2" charset="-122"/>
              </a:rPr>
              <a:t>基础实验</a:t>
            </a:r>
            <a:r>
              <a:rPr lang="en-US" altLang="zh-CN" sz="2400" b="1" dirty="0">
                <a:solidFill>
                  <a:srgbClr val="00B0F0"/>
                </a:solidFill>
                <a:latin typeface="Times New Roman" panose="02020603050405020304" pitchFamily="18" charset="0"/>
                <a:ea typeface="宋体" pitchFamily="2" charset="-122"/>
              </a:rPr>
              <a:t>B》</a:t>
            </a:r>
          </a:p>
        </p:txBody>
      </p:sp>
    </p:spTree>
    <p:extLst>
      <p:ext uri="{BB962C8B-B14F-4D97-AF65-F5344CB8AC3E}">
        <p14:creationId xmlns:p14="http://schemas.microsoft.com/office/powerpoint/2010/main" val="217046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实验仪器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内容占位符 9">
            <a:extLst>
              <a:ext uri="{FF2B5EF4-FFF2-40B4-BE49-F238E27FC236}">
                <a16:creationId xmlns:a16="http://schemas.microsoft.com/office/drawing/2014/main" id="{6C77DB29-EAE6-D20F-72F5-FF9885C29DAA}"/>
              </a:ext>
            </a:extLst>
          </p:cNvPr>
          <p:cNvSpPr txBox="1">
            <a:spLocks/>
          </p:cNvSpPr>
          <p:nvPr/>
        </p:nvSpPr>
        <p:spPr>
          <a:xfrm>
            <a:off x="539552" y="1131590"/>
            <a:ext cx="7886700" cy="2736304"/>
          </a:xfrm>
          <a:prstGeom prst="rect">
            <a:avLst/>
          </a:prstGeom>
        </p:spPr>
        <p:txBody>
          <a:bodyPr lIns="68579" tIns="34289" rIns="68579" bIns="3428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单摆装置（配纯色背景板）</a:t>
            </a:r>
            <a:endParaRPr lang="en-US" altLang="zh-CN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卷尺、游标卡尺（或千分尺）</a:t>
            </a:r>
            <a:endParaRPr lang="en-US" altLang="zh-CN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秒表</a:t>
            </a:r>
            <a:endParaRPr lang="en-US" altLang="zh-CN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手机支架</a:t>
            </a:r>
            <a:endParaRPr lang="en-US" altLang="zh-CN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智能手机（自备，安装</a:t>
            </a:r>
            <a:r>
              <a:rPr lang="en-US" altLang="zh-CN" dirty="0" err="1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Phyphox</a:t>
            </a:r>
            <a:r>
              <a:rPr lang="zh-CN" altLang="en-US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1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CEA16F3-7984-7F33-5283-9F1922B0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92" y="1338922"/>
            <a:ext cx="1383700" cy="3390900"/>
          </a:xfrm>
          <a:prstGeom prst="rect">
            <a:avLst/>
          </a:prstGeom>
        </p:spPr>
      </p:pic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实验仪器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CD7E70A-FED2-6142-F6D5-162F943D1B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1298" y="1058673"/>
            <a:ext cx="3162300" cy="3390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77AF12-15CF-5D74-B882-ED24D339BCE8}"/>
              </a:ext>
            </a:extLst>
          </p:cNvPr>
          <p:cNvSpPr txBox="1"/>
          <p:nvPr/>
        </p:nvSpPr>
        <p:spPr>
          <a:xfrm>
            <a:off x="611560" y="448358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单摆结构示意图</a:t>
            </a: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8E5FC33C-81D3-E999-274B-18F74A65481C}"/>
              </a:ext>
            </a:extLst>
          </p:cNvPr>
          <p:cNvSpPr txBox="1"/>
          <p:nvPr/>
        </p:nvSpPr>
        <p:spPr>
          <a:xfrm>
            <a:off x="4051412" y="47605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</a:rPr>
              <a:t>单摆实验装置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D52835-EEDC-56D1-7618-65ED8EBE24DD}"/>
              </a:ext>
            </a:extLst>
          </p:cNvPr>
          <p:cNvSpPr txBox="1"/>
          <p:nvPr/>
        </p:nvSpPr>
        <p:spPr>
          <a:xfrm>
            <a:off x="5382520" y="8393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摆线锁紧螺钉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305FD4-48A6-1F24-FD1D-9E7ABC422A02}"/>
              </a:ext>
            </a:extLst>
          </p:cNvPr>
          <p:cNvSpPr txBox="1"/>
          <p:nvPr/>
        </p:nvSpPr>
        <p:spPr>
          <a:xfrm>
            <a:off x="3048694" y="8427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摆线长度调节旋钮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9C118CE-B236-0E15-40D5-017A859864C2}"/>
              </a:ext>
            </a:extLst>
          </p:cNvPr>
          <p:cNvCxnSpPr/>
          <p:nvPr/>
        </p:nvCxnSpPr>
        <p:spPr>
          <a:xfrm flipH="1">
            <a:off x="4898018" y="1200819"/>
            <a:ext cx="1080120" cy="30055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F98468B-AC02-784E-D69D-AF24A61E3F27}"/>
              </a:ext>
            </a:extLst>
          </p:cNvPr>
          <p:cNvCxnSpPr/>
          <p:nvPr/>
        </p:nvCxnSpPr>
        <p:spPr>
          <a:xfrm>
            <a:off x="3863644" y="1258614"/>
            <a:ext cx="760993" cy="27126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F0C3279-2A4F-C911-7907-170B03501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693" y="1373202"/>
            <a:ext cx="1337574" cy="3390900"/>
          </a:xfrm>
          <a:prstGeom prst="rect">
            <a:avLst/>
          </a:prstGeom>
        </p:spPr>
      </p:pic>
      <p:sp>
        <p:nvSpPr>
          <p:cNvPr id="17" name="文本框 2">
            <a:extLst>
              <a:ext uri="{FF2B5EF4-FFF2-40B4-BE49-F238E27FC236}">
                <a16:creationId xmlns:a16="http://schemas.microsoft.com/office/drawing/2014/main" id="{F886AA3E-B765-7D52-4DC4-8510CBCE4DC7}"/>
              </a:ext>
            </a:extLst>
          </p:cNvPr>
          <p:cNvSpPr txBox="1"/>
          <p:nvPr/>
        </p:nvSpPr>
        <p:spPr>
          <a:xfrm>
            <a:off x="6513598" y="47439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</a:rPr>
              <a:t>侧视图</a:t>
            </a:r>
          </a:p>
        </p:txBody>
      </p:sp>
    </p:spTree>
    <p:extLst>
      <p:ext uri="{BB962C8B-B14F-4D97-AF65-F5344CB8AC3E}">
        <p14:creationId xmlns:p14="http://schemas.microsoft.com/office/powerpoint/2010/main" val="112514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实验内容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内容占位符 9">
            <a:extLst>
              <a:ext uri="{FF2B5EF4-FFF2-40B4-BE49-F238E27FC236}">
                <a16:creationId xmlns:a16="http://schemas.microsoft.com/office/drawing/2014/main" id="{0CD0F26D-AFA8-C32A-51AE-305A6115CB0D}"/>
              </a:ext>
            </a:extLst>
          </p:cNvPr>
          <p:cNvSpPr txBox="1">
            <a:spLocks/>
          </p:cNvSpPr>
          <p:nvPr/>
        </p:nvSpPr>
        <p:spPr>
          <a:xfrm>
            <a:off x="251520" y="780510"/>
            <a:ext cx="8206311" cy="1575214"/>
          </a:xfrm>
          <a:prstGeom prst="rect">
            <a:avLst/>
          </a:prstGeom>
        </p:spPr>
        <p:txBody>
          <a:bodyPr lIns="68579" tIns="34289" rIns="68579" bIns="3428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269075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基础内容（</a:t>
            </a: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必做</a:t>
            </a: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1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269075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根据所设计的方案测量单摆的摆长和周期，要求摆长和周期分别重复测量</a:t>
            </a:r>
            <a:r>
              <a:rPr lang="en-US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次。计算当地的重力加速度及其标准不确定度。摆球小角度摆动（</a:t>
            </a: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 </a:t>
            </a:r>
            <a:r>
              <a:rPr lang="en-US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5 </a:t>
            </a: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）。</a:t>
            </a:r>
            <a:endParaRPr lang="en-US" altLang="zh-CN" sz="18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C150E601-7D57-E7DD-D413-B939D6768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88624"/>
              </p:ext>
            </p:extLst>
          </p:nvPr>
        </p:nvGraphicFramePr>
        <p:xfrm>
          <a:off x="2314449" y="2211710"/>
          <a:ext cx="306033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113">
                  <a:extLst>
                    <a:ext uri="{9D8B030D-6E8A-4147-A177-3AD203B41FA5}">
                      <a16:colId xmlns:a16="http://schemas.microsoft.com/office/drawing/2014/main" val="2506196759"/>
                    </a:ext>
                  </a:extLst>
                </a:gridCol>
                <a:gridCol w="1020113">
                  <a:extLst>
                    <a:ext uri="{9D8B030D-6E8A-4147-A177-3AD203B41FA5}">
                      <a16:colId xmlns:a16="http://schemas.microsoft.com/office/drawing/2014/main" val="233934991"/>
                    </a:ext>
                  </a:extLst>
                </a:gridCol>
                <a:gridCol w="1020113">
                  <a:extLst>
                    <a:ext uri="{9D8B030D-6E8A-4147-A177-3AD203B41FA5}">
                      <a16:colId xmlns:a16="http://schemas.microsoft.com/office/drawing/2014/main" val="720725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摆长</a:t>
                      </a:r>
                      <a:r>
                        <a:rPr lang="en-US" altLang="zh-CN" dirty="0"/>
                        <a:t>(cm)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nT</a:t>
                      </a:r>
                      <a:r>
                        <a:rPr lang="en-US" altLang="zh-CN" dirty="0"/>
                        <a:t> (s)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3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07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4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93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6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5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0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88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实验内容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内容占位符 9">
            <a:extLst>
              <a:ext uri="{FF2B5EF4-FFF2-40B4-BE49-F238E27FC236}">
                <a16:creationId xmlns:a16="http://schemas.microsoft.com/office/drawing/2014/main" id="{0CD0F26D-AFA8-C32A-51AE-305A6115CB0D}"/>
              </a:ext>
            </a:extLst>
          </p:cNvPr>
          <p:cNvSpPr txBox="1">
            <a:spLocks/>
          </p:cNvSpPr>
          <p:nvPr/>
        </p:nvSpPr>
        <p:spPr>
          <a:xfrm>
            <a:off x="251520" y="780510"/>
            <a:ext cx="8206311" cy="1575214"/>
          </a:xfrm>
          <a:prstGeom prst="rect">
            <a:avLst/>
          </a:prstGeom>
        </p:spPr>
        <p:txBody>
          <a:bodyPr lIns="68579" tIns="34289" rIns="68579" bIns="3428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269075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提高内容（</a:t>
            </a: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必做</a:t>
            </a: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1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269075">
              <a:lnSpc>
                <a:spcPct val="120000"/>
              </a:lnSpc>
              <a:buNone/>
            </a:pPr>
            <a:r>
              <a:rPr lang="zh-CN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调节单摆的摆长，测量摆长</a:t>
            </a:r>
            <a:r>
              <a:rPr lang="en-US" altLang="zh-CN" sz="1800" i="1" dirty="0">
                <a:solidFill>
                  <a:srgbClr val="003F98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</a:t>
            </a:r>
            <a:r>
              <a:rPr lang="zh-CN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与周期</a:t>
            </a:r>
            <a:r>
              <a:rPr lang="en-US" altLang="zh-CN" sz="1800" i="1" dirty="0">
                <a:solidFill>
                  <a:srgbClr val="003F98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zh-CN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之间的关系。要求测量</a:t>
            </a:r>
            <a:r>
              <a:rPr lang="en-US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个不同的摆长。做出</a:t>
            </a:r>
            <a:r>
              <a:rPr lang="en-US" altLang="zh-CN" sz="1800" i="1" dirty="0">
                <a:solidFill>
                  <a:srgbClr val="003F98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l</a:t>
            </a:r>
            <a:r>
              <a:rPr lang="zh-CN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1800" i="1" dirty="0">
                <a:solidFill>
                  <a:srgbClr val="003F98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T</a:t>
            </a:r>
            <a:r>
              <a:rPr lang="en-US" altLang="zh-CN" sz="1800" baseline="30000" dirty="0">
                <a:solidFill>
                  <a:srgbClr val="003F98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</a:t>
            </a:r>
            <a:r>
              <a:rPr lang="zh-CN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之间的关系图，并用最小二乘法拟合斜率，求出重力加速度。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摆球小角度摆动（</a:t>
            </a: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</a:t>
            </a:r>
            <a:r>
              <a:rPr lang="en-US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5</a:t>
            </a: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）。</a:t>
            </a:r>
            <a:endParaRPr lang="en-US" altLang="zh-CN" sz="18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C150E601-7D57-E7DD-D413-B939D6768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3127"/>
              </p:ext>
            </p:extLst>
          </p:nvPr>
        </p:nvGraphicFramePr>
        <p:xfrm>
          <a:off x="2771800" y="2338584"/>
          <a:ext cx="306033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113">
                  <a:extLst>
                    <a:ext uri="{9D8B030D-6E8A-4147-A177-3AD203B41FA5}">
                      <a16:colId xmlns:a16="http://schemas.microsoft.com/office/drawing/2014/main" val="2506196759"/>
                    </a:ext>
                  </a:extLst>
                </a:gridCol>
                <a:gridCol w="1020113">
                  <a:extLst>
                    <a:ext uri="{9D8B030D-6E8A-4147-A177-3AD203B41FA5}">
                      <a16:colId xmlns:a16="http://schemas.microsoft.com/office/drawing/2014/main" val="233934991"/>
                    </a:ext>
                  </a:extLst>
                </a:gridCol>
                <a:gridCol w="1020113">
                  <a:extLst>
                    <a:ext uri="{9D8B030D-6E8A-4147-A177-3AD203B41FA5}">
                      <a16:colId xmlns:a16="http://schemas.microsoft.com/office/drawing/2014/main" val="720725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摆长</a:t>
                      </a:r>
                      <a:r>
                        <a:rPr lang="en-US" altLang="zh-CN" dirty="0"/>
                        <a:t>(cm)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nT</a:t>
                      </a:r>
                      <a:r>
                        <a:rPr lang="en-US" altLang="zh-CN" dirty="0"/>
                        <a:t> (s)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3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07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4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93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6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59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06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163A1C-B154-49DB-8682-7AFDD31EA498}"/>
                  </a:ext>
                </a:extLst>
              </p:cNvPr>
              <p:cNvSpPr txBox="1"/>
              <p:nvPr/>
            </p:nvSpPr>
            <p:spPr>
              <a:xfrm>
                <a:off x="178694" y="2787777"/>
                <a:ext cx="2228279" cy="570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3F98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i="1">
                          <a:solidFill>
                            <a:srgbClr val="003F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3F9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3F98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3F98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3F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3F98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3F98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i="1">
                              <a:solidFill>
                                <a:srgbClr val="003F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3F98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3F98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163A1C-B154-49DB-8682-7AFDD31EA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4" y="2787777"/>
                <a:ext cx="2228279" cy="570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89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实验内容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内容占位符 9">
            <a:extLst>
              <a:ext uri="{FF2B5EF4-FFF2-40B4-BE49-F238E27FC236}">
                <a16:creationId xmlns:a16="http://schemas.microsoft.com/office/drawing/2014/main" id="{0CD0F26D-AFA8-C32A-51AE-305A6115CB0D}"/>
              </a:ext>
            </a:extLst>
          </p:cNvPr>
          <p:cNvSpPr txBox="1">
            <a:spLocks/>
          </p:cNvSpPr>
          <p:nvPr/>
        </p:nvSpPr>
        <p:spPr>
          <a:xfrm>
            <a:off x="251520" y="780510"/>
            <a:ext cx="8784976" cy="1575214"/>
          </a:xfrm>
          <a:prstGeom prst="rect">
            <a:avLst/>
          </a:prstGeom>
        </p:spPr>
        <p:txBody>
          <a:bodyPr lIns="68579" tIns="34289" rIns="68579" bIns="3428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269075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进阶内容</a:t>
            </a:r>
            <a:r>
              <a:rPr lang="zh-CN" altLang="en-US" sz="2100" dirty="0" smtClean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必做</a:t>
            </a:r>
            <a:r>
              <a:rPr lang="en-US" altLang="zh-CN" sz="21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2100" dirty="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269075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利用智能手机录制单摆视频。用视频追踪技术（</a:t>
            </a:r>
            <a:r>
              <a:rPr lang="en-US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Tracker</a:t>
            </a: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）获取单摆的运动轨迹，研究大摆角（</a:t>
            </a: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 </a:t>
            </a:r>
            <a:r>
              <a:rPr lang="en-US" altLang="zh-CN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/>
              </a:rPr>
              <a:t>&gt;5 </a:t>
            </a:r>
            <a:r>
              <a:rPr lang="zh-CN" altLang="en-US" sz="18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）条件下单摆的运动规律。对运动轨迹数据进行拟合分析。</a:t>
            </a:r>
            <a:endParaRPr lang="en-US" altLang="zh-CN" sz="18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70EE11-E461-68DE-4CF2-FA2207C9D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628" y="2211065"/>
            <a:ext cx="3678752" cy="2357880"/>
          </a:xfrm>
          <a:prstGeom prst="rect">
            <a:avLst/>
          </a:prstGeom>
        </p:spPr>
      </p:pic>
      <p:pic>
        <p:nvPicPr>
          <p:cNvPr id="12" name="341f913b6a1fcec9b462d3dd5aba0e52">
            <a:hlinkClick r:id="" action="ppaction://media"/>
            <a:extLst>
              <a:ext uri="{FF2B5EF4-FFF2-40B4-BE49-F238E27FC236}">
                <a16:creationId xmlns:a16="http://schemas.microsoft.com/office/drawing/2014/main" id="{10CF8C2F-698F-31B3-7FD7-FC74CD3F2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509" y="2230734"/>
            <a:ext cx="4156820" cy="23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实验内容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内容占位符 9">
            <a:extLst>
              <a:ext uri="{FF2B5EF4-FFF2-40B4-BE49-F238E27FC236}">
                <a16:creationId xmlns:a16="http://schemas.microsoft.com/office/drawing/2014/main" id="{2425209A-1F58-1001-A445-E59B88234234}"/>
              </a:ext>
            </a:extLst>
          </p:cNvPr>
          <p:cNvSpPr txBox="1">
            <a:spLocks/>
          </p:cNvSpPr>
          <p:nvPr/>
        </p:nvSpPr>
        <p:spPr>
          <a:xfrm>
            <a:off x="284454" y="917649"/>
            <a:ext cx="8455704" cy="3361942"/>
          </a:xfrm>
          <a:prstGeom prst="rect">
            <a:avLst/>
          </a:prstGeom>
        </p:spPr>
        <p:txBody>
          <a:bodyPr lIns="68579" tIns="34289" rIns="68579" bIns="3428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高阶实验（</a:t>
            </a: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选做</a:t>
            </a: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1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研究圆锥摆的运动规律；</a:t>
            </a:r>
            <a:endParaRPr lang="en-US" altLang="zh-CN" sz="21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观察傅科摆，了解地球自转对摆轨迹的影响；</a:t>
            </a:r>
            <a:endParaRPr lang="en-US" altLang="zh-CN" sz="21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了解提升单摆测量精度的方法（凯特摆）；</a:t>
            </a:r>
            <a:endParaRPr lang="en-US" altLang="zh-CN" sz="21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20000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其它摆的运动规律。</a:t>
            </a:r>
            <a:endParaRPr lang="en-US" altLang="zh-CN" sz="21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269075">
              <a:buNone/>
            </a:pPr>
            <a:endParaRPr lang="en-US" altLang="zh-CN" sz="2100" dirty="0">
              <a:solidFill>
                <a:srgbClr val="003F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269075">
              <a:buNone/>
            </a:pPr>
            <a:endParaRPr lang="zh-CN" altLang="en-US" sz="21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89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参考资料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D86FF82-DDD1-B752-5431-740D0A0A61DF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995817"/>
            <a:ext cx="6172200" cy="50052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00B0F0"/>
                </a:solidFill>
                <a:latin typeface="+mn-ea"/>
                <a:ea typeface="+mn-ea"/>
              </a:rPr>
              <a:t>实验软件工具及使用说明下载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27EF35-D4BF-C610-ACCE-93701553A86F}"/>
              </a:ext>
            </a:extLst>
          </p:cNvPr>
          <p:cNvSpPr/>
          <p:nvPr/>
        </p:nvSpPr>
        <p:spPr>
          <a:xfrm>
            <a:off x="297157" y="1496345"/>
            <a:ext cx="6534726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下载地址：</a:t>
            </a:r>
            <a:r>
              <a:rPr lang="en-US" altLang="zh-CN" dirty="0">
                <a:hlinkClick r:id="rId4"/>
              </a:rPr>
              <a:t>http://jxzy.ustc.edu.cn/show_notice.aspx?id=216</a:t>
            </a:r>
            <a:r>
              <a:rPr lang="en-US" altLang="zh-CN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4BD3BD-7956-BBEE-B024-6E14DD51B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2007043"/>
            <a:ext cx="4536504" cy="279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1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参考资料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D86FF82-DDD1-B752-5431-740D0A0A61DF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995817"/>
            <a:ext cx="6172200" cy="50052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rgbClr val="00B0F0"/>
                </a:solidFill>
                <a:latin typeface="+mn-ea"/>
                <a:ea typeface="+mn-ea"/>
              </a:rPr>
              <a:t>《</a:t>
            </a:r>
            <a:r>
              <a:rPr lang="zh-CN" altLang="en-US" sz="2400" dirty="0">
                <a:solidFill>
                  <a:srgbClr val="00B0F0"/>
                </a:solidFill>
                <a:latin typeface="+mn-ea"/>
                <a:ea typeface="+mn-ea"/>
              </a:rPr>
              <a:t>视频追踪与</a:t>
            </a:r>
            <a:r>
              <a:rPr lang="en-US" altLang="zh-CN" sz="2400" dirty="0">
                <a:solidFill>
                  <a:srgbClr val="00B0F0"/>
                </a:solidFill>
                <a:latin typeface="+mn-ea"/>
                <a:ea typeface="+mn-ea"/>
              </a:rPr>
              <a:t>Tracker</a:t>
            </a:r>
            <a:r>
              <a:rPr lang="zh-CN" altLang="en-US" sz="2400" dirty="0">
                <a:solidFill>
                  <a:srgbClr val="00B0F0"/>
                </a:solidFill>
                <a:latin typeface="+mn-ea"/>
                <a:ea typeface="+mn-ea"/>
              </a:rPr>
              <a:t>的使用</a:t>
            </a:r>
            <a:r>
              <a:rPr lang="en-US" altLang="zh-CN" sz="2400" dirty="0">
                <a:solidFill>
                  <a:srgbClr val="00B0F0"/>
                </a:solidFill>
                <a:latin typeface="+mn-ea"/>
                <a:ea typeface="+mn-ea"/>
              </a:rPr>
              <a:t>》</a:t>
            </a:r>
            <a:r>
              <a:rPr lang="zh-CN" altLang="en-US" sz="2400" dirty="0">
                <a:solidFill>
                  <a:srgbClr val="00B0F0"/>
                </a:solidFill>
                <a:latin typeface="+mn-ea"/>
                <a:ea typeface="+mn-ea"/>
              </a:rPr>
              <a:t>目录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7F7200-97F1-8EF1-F4DD-5B1D51D6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707654"/>
            <a:ext cx="4605057" cy="32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9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内容占位符 9">
            <a:extLst>
              <a:ext uri="{FF2B5EF4-FFF2-40B4-BE49-F238E27FC236}">
                <a16:creationId xmlns:a16="http://schemas.microsoft.com/office/drawing/2014/main" id="{2C6AC355-293A-0BAD-EEA8-7924A2738CFE}"/>
              </a:ext>
            </a:extLst>
          </p:cNvPr>
          <p:cNvSpPr txBox="1">
            <a:spLocks/>
          </p:cNvSpPr>
          <p:nvPr/>
        </p:nvSpPr>
        <p:spPr>
          <a:xfrm>
            <a:off x="274137" y="843558"/>
            <a:ext cx="7886700" cy="3733268"/>
          </a:xfrm>
          <a:prstGeom prst="rect">
            <a:avLst/>
          </a:prstGeom>
        </p:spPr>
        <p:txBody>
          <a:bodyPr lIns="68579" tIns="34289" rIns="68579" bIns="3428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1" indent="-3600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用卷尺测出摆长，利用</a:t>
            </a:r>
            <a:r>
              <a:rPr lang="en-US" altLang="zh-CN" sz="2100" dirty="0" err="1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Phyphox</a:t>
            </a: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软件测量当地的重力加速度</a:t>
            </a:r>
            <a:r>
              <a:rPr lang="zh-CN" altLang="en-US" sz="2100" dirty="0">
                <a:solidFill>
                  <a:srgbClr val="003F98"/>
                </a:solidFill>
              </a:rPr>
              <a:t>。</a:t>
            </a:r>
            <a:r>
              <a:rPr lang="zh-CN" altLang="en-US" sz="2100" dirty="0">
                <a:solidFill>
                  <a:srgbClr val="003F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用手机当摆球小角度摆动，</a:t>
            </a:r>
            <a:endParaRPr lang="zh-CN" altLang="en-US" sz="2100" dirty="0">
              <a:solidFill>
                <a:prstClr val="black"/>
              </a:solidFill>
            </a:endParaRPr>
          </a:p>
          <a:p>
            <a:pPr marL="360000" lvl="1" indent="-360000">
              <a:lnSpc>
                <a:spcPct val="120000"/>
              </a:lnSpc>
              <a:buFont typeface="Wingdings" pitchFamily="2" charset="2"/>
              <a:buChar char="Ø"/>
            </a:pPr>
            <a:endParaRPr lang="zh-CN" altLang="en-US" sz="21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51BDF7-6CCC-3F83-3730-AB1CF8AD8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52" y="1895381"/>
            <a:ext cx="1593335" cy="31815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8EA5DC-D914-4EDD-E2B0-8E9A2FF02D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51" y="1923678"/>
            <a:ext cx="2770946" cy="31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18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内容占位符 9"/>
          <p:cNvSpPr txBox="1">
            <a:spLocks/>
          </p:cNvSpPr>
          <p:nvPr/>
        </p:nvSpPr>
        <p:spPr>
          <a:xfrm>
            <a:off x="161033" y="853644"/>
            <a:ext cx="5563095" cy="3733268"/>
          </a:xfrm>
          <a:prstGeom prst="rect">
            <a:avLst/>
          </a:prstGeom>
        </p:spPr>
        <p:txBody>
          <a:bodyPr lIns="68579" tIns="34289" rIns="68579" bIns="3428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269075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100" dirty="0">
                <a:solidFill>
                  <a:srgbClr val="003F98"/>
                </a:solidFill>
              </a:rPr>
              <a:t>影响周期测量精度的因素分析</a:t>
            </a:r>
            <a:endParaRPr lang="zh-CN" altLang="en-US" sz="2100" dirty="0">
              <a:solidFill>
                <a:prstClr val="black"/>
              </a:solidFill>
            </a:endParaRPr>
          </a:p>
          <a:p>
            <a:pPr marL="0" lvl="1" indent="269075">
              <a:lnSpc>
                <a:spcPct val="120000"/>
              </a:lnSpc>
              <a:buNone/>
            </a:pP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秒表的允差：</a:t>
            </a:r>
            <a:r>
              <a:rPr lang="en-US" altLang="zh-CN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0.2s</a:t>
            </a:r>
          </a:p>
          <a:p>
            <a:pPr marL="0" lvl="1" indent="269075">
              <a:lnSpc>
                <a:spcPct val="120000"/>
              </a:lnSpc>
              <a:buNone/>
            </a:pPr>
            <a:r>
              <a:rPr lang="zh-CN" altLang="en-US" sz="2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如果的视频回放，如何采集考虑时间的允差？</a:t>
            </a:r>
            <a:endParaRPr lang="en-US" altLang="zh-CN" sz="21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lvl="1" indent="269075">
              <a:lnSpc>
                <a:spcPct val="120000"/>
              </a:lnSpc>
              <a:buFont typeface="Wingdings" pitchFamily="2" charset="2"/>
              <a:buChar char="Ø"/>
            </a:pPr>
            <a:endParaRPr lang="zh-CN" altLang="en-US" sz="21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51AE6D-31E5-4148-BC13-96055E0EA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957433"/>
            <a:ext cx="2736304" cy="36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0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91569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背景知识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DD899-8E26-158F-8164-7ED3C451DC43}"/>
              </a:ext>
            </a:extLst>
          </p:cNvPr>
          <p:cNvSpPr txBox="1">
            <a:spLocks/>
          </p:cNvSpPr>
          <p:nvPr/>
        </p:nvSpPr>
        <p:spPr>
          <a:xfrm>
            <a:off x="628650" y="843558"/>
            <a:ext cx="7886700" cy="219624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伽利略发现了摆的等时性原理，指出摆的周期与摆长的平方根成正比，而与摆的质量和材料无关 ；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摆的等时性原理应用于时钟，将人类计时的精度提高了近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倍。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学会观察、思考，培养洞察力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239674-FEF2-16C5-5FE6-3D1D62F3C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36" y="2465441"/>
            <a:ext cx="2289907" cy="17174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42DD7C-2358-2DAA-0ABA-6A39B87FAC28}"/>
              </a:ext>
            </a:extLst>
          </p:cNvPr>
          <p:cNvSpPr txBox="1"/>
          <p:nvPr/>
        </p:nvSpPr>
        <p:spPr>
          <a:xfrm>
            <a:off x="6834029" y="4207735"/>
            <a:ext cx="194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灯摆动周期等时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脉搏计时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DFD3DB-8B8F-9758-102C-C5535540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3" y="2391730"/>
            <a:ext cx="1618286" cy="20637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6A9FC8-5E4E-DE95-B4CE-47ECB53CC48C}"/>
              </a:ext>
            </a:extLst>
          </p:cNvPr>
          <p:cNvSpPr txBox="1"/>
          <p:nvPr/>
        </p:nvSpPr>
        <p:spPr>
          <a:xfrm>
            <a:off x="147237" y="4360086"/>
            <a:ext cx="2668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</a:t>
            </a:r>
            <a:r>
              <a:rPr lang="zh-CN" altLang="en-US" dirty="0"/>
              <a:t>hristian </a:t>
            </a:r>
            <a:r>
              <a:rPr lang="en-US" altLang="zh-CN" dirty="0"/>
              <a:t>H</a:t>
            </a:r>
            <a:r>
              <a:rPr lang="zh-CN" altLang="en-US" dirty="0"/>
              <a:t>uygens </a:t>
            </a:r>
            <a:endParaRPr lang="en-US" altLang="zh-CN" dirty="0"/>
          </a:p>
          <a:p>
            <a:pPr algn="ctr"/>
            <a:r>
              <a:rPr lang="zh-CN" altLang="en-US" dirty="0"/>
              <a:t>pendulum clock </a:t>
            </a:r>
            <a:r>
              <a:rPr lang="en-US" altLang="zh-CN" dirty="0"/>
              <a:t>in 1656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9FC09F-0B59-3048-A294-941621067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868" y="2472712"/>
            <a:ext cx="2376264" cy="17350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199D51-217C-4542-941E-3E02A59A337F}"/>
              </a:ext>
            </a:extLst>
          </p:cNvPr>
          <p:cNvSpPr txBox="1"/>
          <p:nvPr/>
        </p:nvSpPr>
        <p:spPr>
          <a:xfrm>
            <a:off x="3096092" y="4267759"/>
            <a:ext cx="31771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b="0" i="0" dirty="0">
                <a:solidFill>
                  <a:srgbClr val="4741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technology reduced the loss of time by clocks from about 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 minutes</a:t>
            </a:r>
            <a:r>
              <a:rPr lang="en-US" altLang="zh-CN" sz="1400" b="0" i="0" dirty="0">
                <a:solidFill>
                  <a:srgbClr val="4741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about 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 seconds</a:t>
            </a:r>
            <a:r>
              <a:rPr lang="en-US" altLang="zh-CN" sz="1400" b="0" i="0" dirty="0">
                <a:solidFill>
                  <a:srgbClr val="4741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 day.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42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内容占位符 9"/>
          <p:cNvSpPr txBox="1">
            <a:spLocks/>
          </p:cNvSpPr>
          <p:nvPr/>
        </p:nvSpPr>
        <p:spPr>
          <a:xfrm>
            <a:off x="161034" y="853644"/>
            <a:ext cx="3322712" cy="2222162"/>
          </a:xfrm>
          <a:prstGeom prst="rect">
            <a:avLst/>
          </a:prstGeom>
        </p:spPr>
        <p:txBody>
          <a:bodyPr lIns="68579" tIns="34289" rIns="68579" bIns="3428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269075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dirty="0">
                <a:solidFill>
                  <a:srgbClr val="003F98"/>
                </a:solidFill>
              </a:rPr>
              <a:t>单摆的非线性</a:t>
            </a:r>
            <a:endParaRPr lang="zh-CN" altLang="en-US" dirty="0">
              <a:solidFill>
                <a:prstClr val="black"/>
              </a:solidFill>
            </a:endParaRPr>
          </a:p>
          <a:p>
            <a:pPr marL="0" lvl="1" indent="269075">
              <a:lnSpc>
                <a:spcPct val="120000"/>
              </a:lnSpc>
              <a:buFont typeface="Wingdings" pitchFamily="2" charset="2"/>
              <a:buChar char="Ø"/>
            </a:pPr>
            <a:endParaRPr lang="zh-CN" altLang="en-US" sz="21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67B57AD4-555F-E025-F0D7-AE673D33266E}"/>
              </a:ext>
            </a:extLst>
          </p:cNvPr>
          <p:cNvSpPr txBox="1">
            <a:spLocks/>
          </p:cNvSpPr>
          <p:nvPr/>
        </p:nvSpPr>
        <p:spPr>
          <a:xfrm>
            <a:off x="708720" y="1440983"/>
            <a:ext cx="3322712" cy="8898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大角度（二维）</a:t>
            </a:r>
            <a:endParaRPr lang="en-US" altLang="zh-CN" dirty="0"/>
          </a:p>
          <a:p>
            <a:r>
              <a:rPr lang="zh-CN" altLang="en-US" dirty="0"/>
              <a:t>圆锥摆（三维）</a:t>
            </a:r>
          </a:p>
        </p:txBody>
      </p:sp>
      <p:pic>
        <p:nvPicPr>
          <p:cNvPr id="19" name="largeres">
            <a:hlinkClick r:id="" action="ppaction://media"/>
            <a:extLst>
              <a:ext uri="{FF2B5EF4-FFF2-40B4-BE49-F238E27FC236}">
                <a16:creationId xmlns:a16="http://schemas.microsoft.com/office/drawing/2014/main" id="{6343481B-2942-4286-AA4F-1C58D25E35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8662"/>
          <a:stretch/>
        </p:blipFill>
        <p:spPr>
          <a:xfrm>
            <a:off x="272866" y="2338356"/>
            <a:ext cx="3419871" cy="2742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138CE38-5D13-BA07-8958-13197395BD98}"/>
                  </a:ext>
                </a:extLst>
              </p:cNvPr>
              <p:cNvSpPr/>
              <p:nvPr/>
            </p:nvSpPr>
            <p:spPr>
              <a:xfrm>
                <a:off x="4355976" y="2926321"/>
                <a:ext cx="4357204" cy="1299841"/>
              </a:xfrm>
              <a:prstGeom prst="rect">
                <a:avLst/>
              </a:prstGeom>
            </p:spPr>
            <p:txBody>
              <a:bodyPr wrap="square" lIns="68579" tIns="34289" rIns="68579" bIns="34289">
                <a:spAutoFit/>
              </a:bodyPr>
              <a:lstStyle/>
              <a:p>
                <a:pPr defTabSz="685783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</a:rPr>
                  <a:t>摆长：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=0.518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1400" dirty="0">
                  <a:solidFill>
                    <a:prstClr val="black"/>
                  </a:solidFill>
                </a:endParaRPr>
              </a:p>
              <a:p>
                <a:pPr defTabSz="685783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</a:rPr>
                  <a:t>摆角</a:t>
                </a:r>
                <a14:m>
                  <m:oMath xmlns:m="http://schemas.openxmlformats.org/officeDocument/2006/math">
                    <m:r>
                      <a:rPr lang="zh-CN" altLang="en-US" sz="1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en-US" altLang="zh-CN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US" altLang="zh-CN" sz="1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0.33231+0.32232</m:t>
                                    </m:r>
                                  </m:num>
                                  <m:den>
                                    <m:r>
                                      <a:rPr lang="en-US" altLang="zh-CN" sz="14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num>
                              <m:den>
                                <m:r>
                                  <a:rPr lang="en-US" altLang="zh-CN" sz="1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0.518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=0.684</m:t>
                    </m:r>
                    <m:r>
                      <m:rPr>
                        <m:sty m:val="p"/>
                      </m:rP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rad</m:t>
                    </m:r>
                  </m:oMath>
                </a14:m>
                <a:endParaRPr lang="en-US" altLang="zh-CN" sz="1400" dirty="0">
                  <a:solidFill>
                    <a:prstClr val="black"/>
                  </a:solidFill>
                </a:endParaRPr>
              </a:p>
              <a:p>
                <a:pPr defTabSz="685783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</a:rPr>
                  <a:t>频率：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=4.31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1400" dirty="0">
                  <a:solidFill>
                    <a:prstClr val="black"/>
                  </a:solidFill>
                </a:endParaRPr>
              </a:p>
              <a:p>
                <a:pPr defTabSz="685783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</a:rPr>
                  <a:t>不修正：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=9.62</m:t>
                    </m:r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138CE38-5D13-BA07-8958-13197395B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926321"/>
                <a:ext cx="4357204" cy="1299841"/>
              </a:xfrm>
              <a:prstGeom prst="rect">
                <a:avLst/>
              </a:prstGeom>
              <a:blipFill>
                <a:blip r:embed="rId7"/>
                <a:stretch>
                  <a:fillRect l="-980" b="-5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A1B9407-D3CD-2702-6ACB-AA325B1E31CE}"/>
                  </a:ext>
                </a:extLst>
              </p:cNvPr>
              <p:cNvSpPr/>
              <p:nvPr/>
            </p:nvSpPr>
            <p:spPr>
              <a:xfrm>
                <a:off x="4427984" y="4361459"/>
                <a:ext cx="4357204" cy="6495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68579" tIns="34289" rIns="68579" bIns="34289">
                <a:spAutoFit/>
              </a:bodyPr>
              <a:lstStyle/>
              <a:p>
                <a:pPr defTabSz="685783"/>
                <a:r>
                  <a:rPr lang="zh-CN" altLang="en-US" sz="1400" dirty="0">
                    <a:solidFill>
                      <a:prstClr val="black"/>
                    </a:solidFill>
                  </a:rPr>
                  <a:t>修正：</a:t>
                </a:r>
                <a:endParaRPr lang="en-US" altLang="zh-CN" sz="1400" dirty="0">
                  <a:solidFill>
                    <a:prstClr val="black"/>
                  </a:solidFill>
                </a:endParaRPr>
              </a:p>
              <a:p>
                <a:pPr defTabSz="685783"/>
                <a14:m>
                  <m:oMath xmlns:m="http://schemas.openxmlformats.org/officeDocument/2006/math"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×(1+0.25×</m:t>
                        </m:r>
                        <m:sSup>
                          <m:sSup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altLang="zh-C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  <m:sup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=9.82</m:t>
                    </m:r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A1B9407-D3CD-2702-6ACB-AA325B1E3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361459"/>
                <a:ext cx="4357204" cy="649599"/>
              </a:xfrm>
              <a:prstGeom prst="rect">
                <a:avLst/>
              </a:prstGeom>
              <a:blipFill>
                <a:blip r:embed="rId8"/>
                <a:stretch>
                  <a:fillRect l="-839" t="-2804" b="-3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FBF4C11D-04F1-070C-4F6D-D82A88266AD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-886" r="8708" b="886"/>
          <a:stretch/>
        </p:blipFill>
        <p:spPr>
          <a:xfrm>
            <a:off x="4196064" y="757289"/>
            <a:ext cx="4142256" cy="2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2" name="图片 9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4818" y="1583028"/>
            <a:ext cx="4572000" cy="300149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DE1DBB1-C5BA-0D0C-DF8B-D30C4FB50DBE}"/>
              </a:ext>
            </a:extLst>
          </p:cNvPr>
          <p:cNvCxnSpPr>
            <a:cxnSpLocks noChangeAspect="1"/>
          </p:cNvCxnSpPr>
          <p:nvPr/>
        </p:nvCxnSpPr>
        <p:spPr>
          <a:xfrm>
            <a:off x="5220072" y="1203598"/>
            <a:ext cx="3500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1D40844-7385-6143-CD6D-E9FEBA9FF489}"/>
              </a:ext>
            </a:extLst>
          </p:cNvPr>
          <p:cNvCxnSpPr>
            <a:cxnSpLocks noChangeAspect="1"/>
            <a:endCxn id="30" idx="0"/>
          </p:cNvCxnSpPr>
          <p:nvPr/>
        </p:nvCxnSpPr>
        <p:spPr>
          <a:xfrm>
            <a:off x="6894073" y="1203598"/>
            <a:ext cx="709372" cy="2294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12E747FE-1226-B248-6566-8F1F3EF43BCF}"/>
              </a:ext>
            </a:extLst>
          </p:cNvPr>
          <p:cNvSpPr>
            <a:spLocks noChangeAspect="1"/>
          </p:cNvSpPr>
          <p:nvPr/>
        </p:nvSpPr>
        <p:spPr>
          <a:xfrm>
            <a:off x="5436031" y="4281883"/>
            <a:ext cx="3088481" cy="602242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3EDE850-FECD-6ABD-5CFD-B9733BDA4EF4}"/>
              </a:ext>
            </a:extLst>
          </p:cNvPr>
          <p:cNvCxnSpPr>
            <a:cxnSpLocks noChangeAspect="1"/>
          </p:cNvCxnSpPr>
          <p:nvPr>
            <p:custDataLst>
              <p:tags r:id="rId1"/>
            </p:custDataLst>
          </p:nvPr>
        </p:nvCxnSpPr>
        <p:spPr>
          <a:xfrm flipH="1">
            <a:off x="5220290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CB83829-0796-F891-B196-BE4B4194059F}"/>
              </a:ext>
            </a:extLst>
          </p:cNvPr>
          <p:cNvCxnSpPr>
            <a:cxnSpLocks noChangeAspect="1"/>
          </p:cNvCxnSpPr>
          <p:nvPr>
            <p:custDataLst>
              <p:tags r:id="rId2"/>
            </p:custDataLst>
          </p:nvPr>
        </p:nvCxnSpPr>
        <p:spPr>
          <a:xfrm flipH="1">
            <a:off x="5436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68BCE27-DF1C-1C2E-EC76-829D07EF9141}"/>
              </a:ext>
            </a:extLst>
          </p:cNvPr>
          <p:cNvCxnSpPr>
            <a:cxnSpLocks noChangeAspect="1"/>
          </p:cNvCxnSpPr>
          <p:nvPr>
            <p:custDataLst>
              <p:tags r:id="rId3"/>
            </p:custDataLst>
          </p:nvPr>
        </p:nvCxnSpPr>
        <p:spPr>
          <a:xfrm flipH="1">
            <a:off x="5652073" y="1052399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2BC72D1-1E26-3E23-75BF-A774BCBCC946}"/>
              </a:ext>
            </a:extLst>
          </p:cNvPr>
          <p:cNvCxnSpPr>
            <a:cxnSpLocks noChangeAspect="1"/>
          </p:cNvCxnSpPr>
          <p:nvPr>
            <p:custDataLst>
              <p:tags r:id="rId4"/>
            </p:custDataLst>
          </p:nvPr>
        </p:nvCxnSpPr>
        <p:spPr>
          <a:xfrm flipH="1">
            <a:off x="5868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EC8E035-D265-FBF5-6EAB-649889421B0D}"/>
              </a:ext>
            </a:extLst>
          </p:cNvPr>
          <p:cNvCxnSpPr>
            <a:cxnSpLocks noChangeAspect="1"/>
          </p:cNvCxnSpPr>
          <p:nvPr>
            <p:custDataLst>
              <p:tags r:id="rId5"/>
            </p:custDataLst>
          </p:nvPr>
        </p:nvCxnSpPr>
        <p:spPr>
          <a:xfrm flipH="1">
            <a:off x="6084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9B3E8B3-53C4-BCCF-3962-36FA737C60F2}"/>
              </a:ext>
            </a:extLst>
          </p:cNvPr>
          <p:cNvCxnSpPr>
            <a:cxnSpLocks noChangeAspect="1"/>
          </p:cNvCxnSpPr>
          <p:nvPr>
            <p:custDataLst>
              <p:tags r:id="rId6"/>
            </p:custDataLst>
          </p:nvPr>
        </p:nvCxnSpPr>
        <p:spPr>
          <a:xfrm flipH="1">
            <a:off x="6300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0CAF78C-3FCC-0004-B2FB-69CE5F322967}"/>
              </a:ext>
            </a:extLst>
          </p:cNvPr>
          <p:cNvCxnSpPr>
            <a:cxnSpLocks noChangeAspect="1"/>
          </p:cNvCxnSpPr>
          <p:nvPr>
            <p:custDataLst>
              <p:tags r:id="rId7"/>
            </p:custDataLst>
          </p:nvPr>
        </p:nvCxnSpPr>
        <p:spPr>
          <a:xfrm flipH="1">
            <a:off x="6516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BE4F483-41D3-DA48-5A7B-DAB78A6D572F}"/>
              </a:ext>
            </a:extLst>
          </p:cNvPr>
          <p:cNvCxnSpPr>
            <a:cxnSpLocks noChangeAspect="1"/>
          </p:cNvCxnSpPr>
          <p:nvPr>
            <p:custDataLst>
              <p:tags r:id="rId8"/>
            </p:custDataLst>
          </p:nvPr>
        </p:nvCxnSpPr>
        <p:spPr>
          <a:xfrm flipH="1">
            <a:off x="6732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353E4EE-3FDA-DCC1-247E-9EB5597885E6}"/>
              </a:ext>
            </a:extLst>
          </p:cNvPr>
          <p:cNvCxnSpPr>
            <a:cxnSpLocks noChangeAspect="1"/>
          </p:cNvCxnSpPr>
          <p:nvPr>
            <p:custDataLst>
              <p:tags r:id="rId9"/>
            </p:custDataLst>
          </p:nvPr>
        </p:nvCxnSpPr>
        <p:spPr>
          <a:xfrm flipH="1">
            <a:off x="6948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61BA54D-013E-5543-E579-6E7E85904CDA}"/>
              </a:ext>
            </a:extLst>
          </p:cNvPr>
          <p:cNvCxnSpPr>
            <a:cxnSpLocks noChangeAspect="1"/>
          </p:cNvCxnSpPr>
          <p:nvPr>
            <p:custDataLst>
              <p:tags r:id="rId10"/>
            </p:custDataLst>
          </p:nvPr>
        </p:nvCxnSpPr>
        <p:spPr>
          <a:xfrm flipH="1">
            <a:off x="7164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FB2DB1E-EE3C-90D3-A821-4F070C73EFA2}"/>
              </a:ext>
            </a:extLst>
          </p:cNvPr>
          <p:cNvCxnSpPr>
            <a:cxnSpLocks noChangeAspect="1"/>
          </p:cNvCxnSpPr>
          <p:nvPr>
            <p:custDataLst>
              <p:tags r:id="rId11"/>
            </p:custDataLst>
          </p:nvPr>
        </p:nvCxnSpPr>
        <p:spPr>
          <a:xfrm flipH="1">
            <a:off x="7380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A12DDC6-73B8-02FA-3538-F3528AFD8AD4}"/>
              </a:ext>
            </a:extLst>
          </p:cNvPr>
          <p:cNvCxnSpPr>
            <a:cxnSpLocks noChangeAspect="1"/>
          </p:cNvCxnSpPr>
          <p:nvPr>
            <p:custDataLst>
              <p:tags r:id="rId12"/>
            </p:custDataLst>
          </p:nvPr>
        </p:nvCxnSpPr>
        <p:spPr>
          <a:xfrm flipH="1">
            <a:off x="7812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7BBC263-D482-FA58-64DD-12357EB05A84}"/>
              </a:ext>
            </a:extLst>
          </p:cNvPr>
          <p:cNvCxnSpPr>
            <a:cxnSpLocks noChangeAspect="1"/>
          </p:cNvCxnSpPr>
          <p:nvPr>
            <p:custDataLst>
              <p:tags r:id="rId13"/>
            </p:custDataLst>
          </p:nvPr>
        </p:nvCxnSpPr>
        <p:spPr>
          <a:xfrm flipH="1">
            <a:off x="7596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73F679B-FD2D-9BD3-F8AA-84DBAAA7A683}"/>
              </a:ext>
            </a:extLst>
          </p:cNvPr>
          <p:cNvCxnSpPr>
            <a:cxnSpLocks noChangeAspect="1"/>
          </p:cNvCxnSpPr>
          <p:nvPr>
            <p:custDataLst>
              <p:tags r:id="rId14"/>
            </p:custDataLst>
          </p:nvPr>
        </p:nvCxnSpPr>
        <p:spPr>
          <a:xfrm flipH="1">
            <a:off x="8028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AC04223-E036-E1F5-977C-5CBB5AA81A2B}"/>
              </a:ext>
            </a:extLst>
          </p:cNvPr>
          <p:cNvCxnSpPr>
            <a:cxnSpLocks noChangeAspect="1"/>
          </p:cNvCxnSpPr>
          <p:nvPr>
            <p:custDataLst>
              <p:tags r:id="rId15"/>
            </p:custDataLst>
          </p:nvPr>
        </p:nvCxnSpPr>
        <p:spPr>
          <a:xfrm flipH="1">
            <a:off x="8244290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3A2F14F-5FA5-E65B-5944-047A09E73DE8}"/>
              </a:ext>
            </a:extLst>
          </p:cNvPr>
          <p:cNvCxnSpPr>
            <a:cxnSpLocks noChangeAspect="1"/>
          </p:cNvCxnSpPr>
          <p:nvPr>
            <p:custDataLst>
              <p:tags r:id="rId16"/>
            </p:custDataLst>
          </p:nvPr>
        </p:nvCxnSpPr>
        <p:spPr>
          <a:xfrm flipH="1">
            <a:off x="8460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9323EF9-CBAB-23D7-384E-48F835BF9704}"/>
              </a:ext>
            </a:extLst>
          </p:cNvPr>
          <p:cNvCxnSpPr>
            <a:cxnSpLocks noChangeAspect="1"/>
          </p:cNvCxnSpPr>
          <p:nvPr>
            <p:custDataLst>
              <p:tags r:id="rId17"/>
            </p:custDataLst>
          </p:nvPr>
        </p:nvCxnSpPr>
        <p:spPr>
          <a:xfrm flipH="1">
            <a:off x="8676073" y="1052241"/>
            <a:ext cx="150971" cy="14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7A6E2998-9A36-EC6A-48B4-7D14EEF169D7}"/>
              </a:ext>
            </a:extLst>
          </p:cNvPr>
          <p:cNvSpPr>
            <a:spLocks noChangeAspect="1"/>
          </p:cNvSpPr>
          <p:nvPr/>
        </p:nvSpPr>
        <p:spPr>
          <a:xfrm>
            <a:off x="7244352" y="3497977"/>
            <a:ext cx="718185" cy="127677"/>
          </a:xfrm>
          <a:prstGeom prst="ellipse">
            <a:avLst/>
          </a:prstGeom>
          <a:gradFill>
            <a:gsLst>
              <a:gs pos="91000">
                <a:srgbClr val="C8C8C8">
                  <a:alpha val="100000"/>
                  <a:lumMod val="97000"/>
                  <a:lumOff val="3000"/>
                </a:srgbClr>
              </a:gs>
              <a:gs pos="6000">
                <a:srgbClr val="C8C8C8"/>
              </a:gs>
              <a:gs pos="100000">
                <a:schemeClr val="accent1">
                  <a:lumMod val="45000"/>
                  <a:lumOff val="55000"/>
                </a:schemeClr>
              </a:gs>
              <a:gs pos="9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7644F61-98D5-2D0B-BE7E-BA9E4338A212}"/>
              </a:ext>
            </a:extLst>
          </p:cNvPr>
          <p:cNvCxnSpPr>
            <a:cxnSpLocks noChangeAspect="1"/>
          </p:cNvCxnSpPr>
          <p:nvPr/>
        </p:nvCxnSpPr>
        <p:spPr>
          <a:xfrm>
            <a:off x="7244352" y="3562746"/>
            <a:ext cx="381953" cy="104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F91CBE9-E427-7DD3-06FA-3991F9558E10}"/>
              </a:ext>
            </a:extLst>
          </p:cNvPr>
          <p:cNvCxnSpPr>
            <a:cxnSpLocks noChangeAspect="1"/>
            <a:stCxn id="30" idx="6"/>
          </p:cNvCxnSpPr>
          <p:nvPr>
            <p:custDataLst>
              <p:tags r:id="rId18"/>
            </p:custDataLst>
          </p:nvPr>
        </p:nvCxnSpPr>
        <p:spPr>
          <a:xfrm flipH="1">
            <a:off x="7626529" y="3561816"/>
            <a:ext cx="336008" cy="1042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F631646-7395-6749-CE93-DBBC8095C631}"/>
              </a:ext>
            </a:extLst>
          </p:cNvPr>
          <p:cNvCxnSpPr>
            <a:cxnSpLocks noChangeAspect="1"/>
          </p:cNvCxnSpPr>
          <p:nvPr/>
        </p:nvCxnSpPr>
        <p:spPr>
          <a:xfrm>
            <a:off x="6885736" y="1204833"/>
            <a:ext cx="36195" cy="3379691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948A10D-79A8-C484-B60E-F3DBCCA60B7C}"/>
              </a:ext>
            </a:extLst>
          </p:cNvPr>
          <p:cNvSpPr txBox="1">
            <a:spLocks noChangeAspect="1"/>
          </p:cNvSpPr>
          <p:nvPr/>
        </p:nvSpPr>
        <p:spPr>
          <a:xfrm>
            <a:off x="5371261" y="1346278"/>
            <a:ext cx="362426" cy="20287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100" dirty="0">
                <a:latin typeface="宋体" panose="02010600030101010101" pitchFamily="2" charset="-122"/>
                <a:ea typeface="宋体" panose="02010600030101010101" pitchFamily="2" charset="-122"/>
              </a:rPr>
              <a:t>傅科摆简化模型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9A5AA9B-5F41-B92F-D0DB-32377AC912BA}"/>
              </a:ext>
            </a:extLst>
          </p:cNvPr>
          <p:cNvSpPr txBox="1"/>
          <p:nvPr/>
        </p:nvSpPr>
        <p:spPr>
          <a:xfrm>
            <a:off x="300754" y="823058"/>
            <a:ext cx="174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傅科摆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9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6" name="图片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55" y="1490108"/>
            <a:ext cx="2900820" cy="3285784"/>
          </a:xfrm>
          <a:prstGeom prst="rect">
            <a:avLst/>
          </a:prstGeom>
        </p:spPr>
      </p:pic>
      <p:sp>
        <p:nvSpPr>
          <p:cNvPr id="3" name="右箭头 69">
            <a:extLst>
              <a:ext uri="{FF2B5EF4-FFF2-40B4-BE49-F238E27FC236}">
                <a16:creationId xmlns:a16="http://schemas.microsoft.com/office/drawing/2014/main" id="{3F26DD4C-5902-A509-CC42-BA75EF85283C}"/>
              </a:ext>
            </a:extLst>
          </p:cNvPr>
          <p:cNvSpPr/>
          <p:nvPr/>
        </p:nvSpPr>
        <p:spPr>
          <a:xfrm>
            <a:off x="5482906" y="1607498"/>
            <a:ext cx="1365409" cy="3233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3ECFC-8DE6-372F-D9A1-6C94E8A436A7}"/>
              </a:ext>
            </a:extLst>
          </p:cNvPr>
          <p:cNvSpPr txBox="1"/>
          <p:nvPr/>
        </p:nvSpPr>
        <p:spPr>
          <a:xfrm>
            <a:off x="5960585" y="1212686"/>
            <a:ext cx="312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lang="zh-CN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406D92-D06F-F8B8-6989-0458B6A90D75}"/>
                  </a:ext>
                </a:extLst>
              </p:cNvPr>
              <p:cNvSpPr txBox="1"/>
              <p:nvPr/>
            </p:nvSpPr>
            <p:spPr>
              <a:xfrm>
                <a:off x="5814852" y="1836574"/>
                <a:ext cx="604361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𝜑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406D92-D06F-F8B8-6989-0458B6A90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852" y="1836574"/>
                <a:ext cx="604361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E5F11B-DD23-DEA9-6C79-1DD3C131754C}"/>
                  </a:ext>
                </a:extLst>
              </p:cNvPr>
              <p:cNvSpPr txBox="1"/>
              <p:nvPr/>
            </p:nvSpPr>
            <p:spPr>
              <a:xfrm>
                <a:off x="3632777" y="3355851"/>
                <a:ext cx="465561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charset="0"/>
                        <a:cs typeface="Cambria Math" panose="02040503050406030204" charset="0"/>
                      </a:rPr>
                      <m:t>𝜔</m:t>
                    </m:r>
                  </m:oMath>
                </a14:m>
                <a:r>
                  <a:rPr lang="zh-CN" altLang="en-US" sz="1350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</a:rPr>
                  <a:t>为地球自转角速度，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</m:oMath>
                </a14:m>
                <a:r>
                  <a:rPr lang="zh-CN" altLang="en-US" sz="1350" dirty="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</a:rPr>
                  <a:t>为对应的傅科摆所在纬度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E5F11B-DD23-DEA9-6C79-1DD3C1317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777" y="3355851"/>
                <a:ext cx="4655616" cy="300082"/>
              </a:xfrm>
              <a:prstGeom prst="rect">
                <a:avLst/>
              </a:prstGeom>
              <a:blipFill>
                <a:blip r:embed="rId8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3685C2-389F-1E3E-FAC7-B90522588015}"/>
                  </a:ext>
                </a:extLst>
              </p:cNvPr>
              <p:cNvSpPr txBox="1"/>
              <p:nvPr/>
            </p:nvSpPr>
            <p:spPr>
              <a:xfrm>
                <a:off x="5610087" y="3812297"/>
                <a:ext cx="31356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50">
                    <a:latin typeface="宋体" panose="02010600030101010101" pitchFamily="2" charset="-122"/>
                    <a:ea typeface="宋体" panose="02010600030101010101" pitchFamily="2" charset="-122"/>
                  </a:rPr>
                  <a:t>合肥市纬度范围：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charset="0"/>
                        <a:cs typeface="Cambria Math" panose="02040503050406030204" charset="0"/>
                      </a:rPr>
                      <m:t>𝜆</m:t>
                    </m:r>
                    <m:r>
                      <a:rPr lang="en-US" altLang="zh-CN" sz="1350" i="1">
                        <a:latin typeface="Cambria Math" panose="02040503050406030204" charset="0"/>
                        <a:cs typeface="Cambria Math" panose="02040503050406030204" charset="0"/>
                      </a:rPr>
                      <m:t>≈0.5402−0.5678</m:t>
                    </m:r>
                  </m:oMath>
                </a14:m>
                <a:endParaRPr lang="zh-CN" altLang="en-US" sz="135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3685C2-389F-1E3E-FAC7-B90522588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87" y="3812297"/>
                <a:ext cx="3135630" cy="300082"/>
              </a:xfrm>
              <a:prstGeom prst="rect">
                <a:avLst/>
              </a:prstGeom>
              <a:blipFill>
                <a:blip r:embed="rId9"/>
                <a:stretch>
                  <a:fillRect l="-388" t="-6000" b="-1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075FCB-7BE8-2E69-1E9C-8E38611B9A9C}"/>
                  </a:ext>
                </a:extLst>
              </p:cNvPr>
              <p:cNvSpPr txBox="1"/>
              <p:nvPr/>
            </p:nvSpPr>
            <p:spPr>
              <a:xfrm>
                <a:off x="4909656" y="2783841"/>
                <a:ext cx="3266215" cy="34394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𝑔</m:t>
                          </m:r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/</m:t>
                          </m:r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𝜔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𝑠𝑖𝑛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𝜆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5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𝑒𝑎𝑟𝑡h</m:t>
                                  </m:r>
                                </m:sub>
                              </m:sSub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/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𝜔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𝑐𝑜𝑠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𝜆</m:t>
                              </m:r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135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A075FCB-7BE8-2E69-1E9C-8E38611B9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656" y="2783841"/>
                <a:ext cx="3266215" cy="343940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F95B4E-846E-A2F7-1699-861824CD30C7}"/>
                  </a:ext>
                </a:extLst>
              </p:cNvPr>
              <p:cNvSpPr txBox="1"/>
              <p:nvPr/>
            </p:nvSpPr>
            <p:spPr>
              <a:xfrm>
                <a:off x="4910133" y="2421414"/>
                <a:ext cx="1161152" cy="30008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</m:acc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=−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𝑠𝑖𝑛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</m:oMath>
                  </m:oMathPara>
                </a14:m>
                <a:endParaRPr lang="zh-CN" altLang="en-US" sz="135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F95B4E-846E-A2F7-1699-861824CD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133" y="2421414"/>
                <a:ext cx="1161152" cy="300082"/>
              </a:xfrm>
              <a:prstGeom prst="rect">
                <a:avLst/>
              </a:prstGeom>
              <a:blipFill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2534F89-66C5-CB7F-ECA5-1FA87ADE91A1}"/>
                  </a:ext>
                </a:extLst>
              </p:cNvPr>
              <p:cNvSpPr txBox="1"/>
              <p:nvPr/>
            </p:nvSpPr>
            <p:spPr>
              <a:xfrm>
                <a:off x="7037385" y="1607497"/>
                <a:ext cx="1509713" cy="280988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5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5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15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zh-CN" sz="15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15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</m:acc>
                      <m:r>
                        <a:rPr lang="en-US" altLang="zh-CN" sz="1500" i="1">
                          <a:latin typeface="Cambria Math" panose="02040503050406030204" charset="0"/>
                          <a:cs typeface="Cambria Math" panose="02040503050406030204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15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5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15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500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sz="1500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𝑠𝑖𝑛</m:t>
                      </m:r>
                      <m:r>
                        <a:rPr lang="en-US" altLang="zh-CN" sz="1500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</m:oMath>
                  </m:oMathPara>
                </a14:m>
                <a:endParaRPr lang="zh-CN" altLang="en-US" sz="15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2534F89-66C5-CB7F-ECA5-1FA87ADE9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385" y="1607497"/>
                <a:ext cx="1509713" cy="280988"/>
              </a:xfrm>
              <a:prstGeom prst="rect">
                <a:avLst/>
              </a:prstGeom>
              <a:blipFill>
                <a:blip r:embed="rId12"/>
                <a:stretch>
                  <a:fillRect r="-3226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93F695A-9F84-20A7-03D8-ACCB943FD01D}"/>
                  </a:ext>
                </a:extLst>
              </p:cNvPr>
              <p:cNvSpPr txBox="1"/>
              <p:nvPr/>
            </p:nvSpPr>
            <p:spPr>
              <a:xfrm>
                <a:off x="3422123" y="1466718"/>
                <a:ext cx="2059666" cy="30008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−2</m:t>
                      </m:r>
                      <m:acc>
                        <m:accPr>
                          <m:chr m:val="̇"/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𝑠𝑖𝑛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𝑔𝑥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𝑙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=0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93F695A-9F84-20A7-03D8-ACCB943FD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23" y="1466718"/>
                <a:ext cx="2059666" cy="300082"/>
              </a:xfrm>
              <a:prstGeom prst="rect">
                <a:avLst/>
              </a:prstGeom>
              <a:blipFill>
                <a:blip r:embed="rId13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107F775-E73C-31C4-B469-9083D468DBB0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22124" y="1836764"/>
                <a:ext cx="2062168" cy="30008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+2</m:t>
                      </m:r>
                      <m:acc>
                        <m:accPr>
                          <m:chr m:val="̇"/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𝑠𝑖𝑛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𝜆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𝑔𝑦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𝑙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=0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107F775-E73C-31C4-B469-9083D468D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3422124" y="1836764"/>
                <a:ext cx="2062168" cy="300082"/>
              </a:xfrm>
              <a:prstGeom prst="rect">
                <a:avLst/>
              </a:prstGeom>
              <a:blipFill>
                <a:blip r:embed="rId1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F48B86B-64CE-09EA-1126-E5D594FE7CA1}"/>
                  </a:ext>
                </a:extLst>
              </p:cNvPr>
              <p:cNvSpPr txBox="1"/>
              <p:nvPr/>
            </p:nvSpPr>
            <p:spPr>
              <a:xfrm>
                <a:off x="3616877" y="3829490"/>
                <a:ext cx="1830116" cy="30251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𝜔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≈7.3×</m:t>
                      </m:r>
                      <m:sSup>
                        <m:sSupPr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−5</m:t>
                          </m:r>
                        </m:sup>
                      </m:sSup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𝑟𝑎𝑑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</m:oMath>
                  </m:oMathPara>
                </a14:m>
                <a:endParaRPr lang="zh-CN" altLang="en-US" sz="135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F48B86B-64CE-09EA-1126-E5D594FE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877" y="3829490"/>
                <a:ext cx="1830116" cy="302519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644AAF5-4BAD-DF54-9DC6-2BAAD9D11F4F}"/>
                  </a:ext>
                </a:extLst>
              </p:cNvPr>
              <p:cNvSpPr txBox="1"/>
              <p:nvPr/>
            </p:nvSpPr>
            <p:spPr>
              <a:xfrm>
                <a:off x="3645941" y="4314334"/>
                <a:ext cx="2005965" cy="30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|</m:t>
                      </m:r>
                      <m:acc>
                        <m:accPr>
                          <m:chr m:val="̇"/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</m:acc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|=3.84×</m:t>
                      </m:r>
                      <m:sSup>
                        <m:sSupPr>
                          <m:ctrlPr>
                            <a:rPr lang="en-US" altLang="zh-CN" sz="135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−5</m:t>
                          </m:r>
                        </m:sup>
                      </m:sSup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𝑟𝑎𝑑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</m:oMath>
                  </m:oMathPara>
                </a14:m>
                <a:endParaRPr lang="zh-CN" altLang="en-US" sz="135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644AAF5-4BAD-DF54-9DC6-2BAAD9D11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941" y="4314334"/>
                <a:ext cx="2005965" cy="302519"/>
              </a:xfrm>
              <a:prstGeom prst="rect">
                <a:avLst/>
              </a:prstGeom>
              <a:blipFill>
                <a:blip r:embed="rId17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30F17B2-981D-C4CD-62FC-ED1283A6D366}"/>
              </a:ext>
            </a:extLst>
          </p:cNvPr>
          <p:cNvSpPr txBox="1"/>
          <p:nvPr/>
        </p:nvSpPr>
        <p:spPr>
          <a:xfrm>
            <a:off x="3473334" y="2421224"/>
            <a:ext cx="12658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latin typeface="宋体" panose="02010600030101010101" pitchFamily="2" charset="-122"/>
                <a:ea typeface="宋体" panose="02010600030101010101" pitchFamily="2" charset="-122"/>
              </a:rPr>
              <a:t>摆面转动速度：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034B55-0D9B-CE7F-4C83-93054C0171C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73334" y="2824131"/>
            <a:ext cx="12658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>
                <a:latin typeface="宋体" panose="02010600030101010101" pitchFamily="2" charset="-122"/>
                <a:ea typeface="宋体" panose="02010600030101010101" pitchFamily="2" charset="-122"/>
              </a:rPr>
              <a:t>摆线振动速度：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2380098-6CB4-FD4F-2E69-AD97B9B13DB8}"/>
                  </a:ext>
                </a:extLst>
              </p:cNvPr>
              <p:cNvSpPr txBox="1"/>
              <p:nvPr/>
            </p:nvSpPr>
            <p:spPr>
              <a:xfrm>
                <a:off x="5641229" y="4284456"/>
                <a:ext cx="3048000" cy="31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 smtClean="0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  <m:r>
                            <a:rPr lang="en-US" altLang="zh-CN" sz="135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=1°</m:t>
                          </m:r>
                        </m:sub>
                      </m:sSub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=454.513</m:t>
                      </m:r>
                      <m:r>
                        <a:rPr lang="en-US" altLang="zh-CN" sz="1350" b="0" i="1" smtClean="0"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𝑠</m:t>
                      </m:r>
                      <m:r>
                        <a:rPr lang="en-US" altLang="zh-CN" sz="1350" i="1">
                          <a:latin typeface="Cambria Math" panose="02040503050406030204" charset="0"/>
                          <a:cs typeface="Cambria Math" panose="02040503050406030204" charset="0"/>
                        </a:rPr>
                        <m:t>≈7.58 </m:t>
                      </m:r>
                      <m:r>
                        <a:rPr lang="en-US" altLang="zh-CN" sz="135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𝑚𝑖𝑛𝑠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2380098-6CB4-FD4F-2E69-AD97B9B13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29" y="4284456"/>
                <a:ext cx="3048000" cy="318549"/>
              </a:xfrm>
              <a:prstGeom prst="rect">
                <a:avLst/>
              </a:prstGeom>
              <a:blipFill>
                <a:blip r:embed="rId18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FB2E9D2B-6D29-6A96-FFEA-079844CDF09B}"/>
              </a:ext>
            </a:extLst>
          </p:cNvPr>
          <p:cNvSpPr txBox="1"/>
          <p:nvPr/>
        </p:nvSpPr>
        <p:spPr>
          <a:xfrm>
            <a:off x="300754" y="823058"/>
            <a:ext cx="1744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傅科摆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0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9940A4D-1EE1-8E0E-FD22-B29EA1D2E318}"/>
              </a:ext>
            </a:extLst>
          </p:cNvPr>
          <p:cNvSpPr txBox="1"/>
          <p:nvPr/>
        </p:nvSpPr>
        <p:spPr>
          <a:xfrm>
            <a:off x="148370" y="764685"/>
            <a:ext cx="3968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</a:rPr>
              <a:t>机械钟表计时原理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0CD79C-24FE-0CDE-EF4E-684EE33D84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3528" y="1408613"/>
            <a:ext cx="2091209" cy="3734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04435F-000A-62A5-18A3-4340EDF3F2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16737" y="1851670"/>
            <a:ext cx="2672767" cy="18036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6F66C0-FACB-E0ED-70BE-FA6BD12B6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3808" y="1548416"/>
            <a:ext cx="3422800" cy="32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10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B94617A-636B-6DE5-5E3C-68613EC47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059582"/>
            <a:ext cx="2664296" cy="38446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0F67BA-FDAF-4766-2D9A-8EB786A97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563638"/>
            <a:ext cx="3915878" cy="31327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940A4D-1EE1-8E0E-FD22-B29EA1D2E318}"/>
              </a:ext>
            </a:extLst>
          </p:cNvPr>
          <p:cNvSpPr txBox="1"/>
          <p:nvPr/>
        </p:nvSpPr>
        <p:spPr>
          <a:xfrm>
            <a:off x="148370" y="764685"/>
            <a:ext cx="3968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</a:rPr>
              <a:t>机械钟表计时原理</a:t>
            </a:r>
          </a:p>
        </p:txBody>
      </p:sp>
    </p:spTree>
    <p:extLst>
      <p:ext uri="{BB962C8B-B14F-4D97-AF65-F5344CB8AC3E}">
        <p14:creationId xmlns:p14="http://schemas.microsoft.com/office/powerpoint/2010/main" val="2038143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F0477FC-1F85-3871-17AF-8D332ADC9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60" t="27601" r="28108" b="20601"/>
          <a:stretch/>
        </p:blipFill>
        <p:spPr>
          <a:xfrm>
            <a:off x="52440" y="1347614"/>
            <a:ext cx="2127288" cy="34221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FA4200-2FA2-A50A-0E16-D0C98CFF2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575" y="1341450"/>
            <a:ext cx="3968778" cy="34221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6BB723-47A2-BDD2-7EF3-EC4062BCA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00" y="1341450"/>
            <a:ext cx="2602941" cy="34221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385613-7B4F-0056-C312-E5A107A87FEE}"/>
              </a:ext>
            </a:extLst>
          </p:cNvPr>
          <p:cNvSpPr txBox="1"/>
          <p:nvPr/>
        </p:nvSpPr>
        <p:spPr>
          <a:xfrm>
            <a:off x="148370" y="764685"/>
            <a:ext cx="3968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轨迹记录方法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51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9385613-7B4F-0056-C312-E5A107A87FEE}"/>
              </a:ext>
            </a:extLst>
          </p:cNvPr>
          <p:cNvSpPr txBox="1"/>
          <p:nvPr/>
        </p:nvSpPr>
        <p:spPr>
          <a:xfrm>
            <a:off x="148370" y="764685"/>
            <a:ext cx="3968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如何提升摆的测量精度？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47A24FF-F617-403D-E6B9-471DB781E254}"/>
              </a:ext>
            </a:extLst>
          </p:cNvPr>
          <p:cNvSpPr txBox="1">
            <a:spLocks/>
          </p:cNvSpPr>
          <p:nvPr/>
        </p:nvSpPr>
        <p:spPr>
          <a:xfrm>
            <a:off x="214080" y="1226350"/>
            <a:ext cx="4313646" cy="199347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单摆存在的问题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点支撑，易产生圆锥摆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摆线有弹性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非刚性线，摆球摆动时与摆球质心与摆线不在一条直线上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摆球越快，摆球的空气阻力越大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3E9F3E1-F919-7BF9-FF81-C9F4133EF57A}"/>
              </a:ext>
            </a:extLst>
          </p:cNvPr>
          <p:cNvSpPr txBox="1">
            <a:spLocks/>
          </p:cNvSpPr>
          <p:nvPr/>
        </p:nvSpPr>
        <p:spPr>
          <a:xfrm>
            <a:off x="214080" y="3322594"/>
            <a:ext cx="4145341" cy="163457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0070C0"/>
                </a:solidFill>
              </a:rPr>
              <a:t>凯特摆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CN" altLang="en-US" dirty="0">
                <a:solidFill>
                  <a:srgbClr val="0070C0"/>
                </a:solidFill>
              </a:rPr>
              <a:t>切口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CN" altLang="en-US" dirty="0">
                <a:solidFill>
                  <a:srgbClr val="0070C0"/>
                </a:solidFill>
              </a:rPr>
              <a:t>刚性支撑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CN" altLang="en-US" dirty="0">
                <a:solidFill>
                  <a:srgbClr val="0070C0"/>
                </a:solidFill>
              </a:rPr>
              <a:t>共轭设计，减少系统影响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zh-CN" altLang="en-US" dirty="0">
                <a:solidFill>
                  <a:srgbClr val="0070C0"/>
                </a:solidFill>
              </a:rPr>
              <a:t>周期长，空气阻力小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943183-4117-7BF1-9A7A-D72B51EAD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681" r="687" b="6681"/>
          <a:stretch/>
        </p:blipFill>
        <p:spPr>
          <a:xfrm>
            <a:off x="4768145" y="764685"/>
            <a:ext cx="4284000" cy="29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53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实验拓展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9385613-7B4F-0056-C312-E5A107A87FEE}"/>
              </a:ext>
            </a:extLst>
          </p:cNvPr>
          <p:cNvSpPr txBox="1"/>
          <p:nvPr/>
        </p:nvSpPr>
        <p:spPr>
          <a:xfrm>
            <a:off x="282366" y="1009352"/>
            <a:ext cx="3968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单摆补充内容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3C89EE-274B-3D7F-5F93-0D30222DA5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85" t="2803" r="23073"/>
          <a:stretch/>
        </p:blipFill>
        <p:spPr>
          <a:xfrm>
            <a:off x="7290442" y="843558"/>
            <a:ext cx="1571192" cy="405278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25686F4-E2AB-1825-DB64-BEDBC2A275D6}"/>
              </a:ext>
            </a:extLst>
          </p:cNvPr>
          <p:cNvSpPr txBox="1">
            <a:spLocks/>
          </p:cNvSpPr>
          <p:nvPr/>
        </p:nvSpPr>
        <p:spPr>
          <a:xfrm>
            <a:off x="304272" y="1584633"/>
            <a:ext cx="3583310" cy="284636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摆线相同、摆球、摆柱、沙漏、</a:t>
            </a:r>
            <a:r>
              <a:rPr lang="zh-CN" altLang="zh-CN"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水袋（确定重心）</a:t>
            </a:r>
            <a:r>
              <a:rPr lang="zh-CN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、摆杆、</a:t>
            </a:r>
            <a:r>
              <a:rPr lang="zh-CN" altLang="zh-CN"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摆锤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zh-CN" sz="1800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弹簧摆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橡皮筋摆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摆球内装陀螺仪、加速度传感器，位置判断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800" dirty="0"/>
              <a:t>激光延迟照相、摆的进动</a:t>
            </a:r>
          </a:p>
        </p:txBody>
      </p:sp>
      <p:pic>
        <p:nvPicPr>
          <p:cNvPr id="9" name="cbe3416d27fc19d44cc4360a62872be1">
            <a:hlinkClick r:id="" action="ppaction://media"/>
            <a:extLst>
              <a:ext uri="{FF2B5EF4-FFF2-40B4-BE49-F238E27FC236}">
                <a16:creationId xmlns:a16="http://schemas.microsoft.com/office/drawing/2014/main" id="{F99A97BB-9C9C-5D93-7A5A-AD8FE98F7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3831" y="814655"/>
            <a:ext cx="2346441" cy="40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6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85157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注意事项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内容占位符 9">
            <a:extLst>
              <a:ext uri="{FF2B5EF4-FFF2-40B4-BE49-F238E27FC236}">
                <a16:creationId xmlns:a16="http://schemas.microsoft.com/office/drawing/2014/main" id="{5E8C0F1E-8913-77E3-9738-5FDCBFCE592E}"/>
              </a:ext>
            </a:extLst>
          </p:cNvPr>
          <p:cNvSpPr txBox="1">
            <a:spLocks/>
          </p:cNvSpPr>
          <p:nvPr/>
        </p:nvSpPr>
        <p:spPr>
          <a:xfrm>
            <a:off x="287524" y="1059581"/>
            <a:ext cx="8568952" cy="3371417"/>
          </a:xfrm>
          <a:prstGeom prst="rect">
            <a:avLst/>
          </a:prstGeom>
        </p:spPr>
        <p:txBody>
          <a:bodyPr lIns="68579" tIns="34289" rIns="68579" bIns="3428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432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为提高实验精度，应合理选择实验器材，控制好摆长、摆角等参数。减小空气阻力、摆线伸长量、摆球大小的影响。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32000" indent="-432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在调整单摆摆长时，螺钉的调节动作要轻，不可用力过大，以免损坏仪器。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32000" indent="-432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为防止摔坏手机，用手机做摆球时应在地面垫一个软垫。</a:t>
            </a:r>
          </a:p>
          <a:p>
            <a:pPr marL="432000" indent="-432000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重力加速度参考值：合肥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9.795 m/s</a:t>
            </a:r>
            <a:r>
              <a:rPr lang="en-US" altLang="zh-CN" sz="2400" baseline="30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7832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91569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实验目的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内容占位符 9">
            <a:extLst>
              <a:ext uri="{FF2B5EF4-FFF2-40B4-BE49-F238E27FC236}">
                <a16:creationId xmlns:a16="http://schemas.microsoft.com/office/drawing/2014/main" id="{D871BD9B-CF05-D2A5-77F6-CFCB12708D8F}"/>
              </a:ext>
            </a:extLst>
          </p:cNvPr>
          <p:cNvSpPr txBox="1">
            <a:spLocks/>
          </p:cNvSpPr>
          <p:nvPr/>
        </p:nvSpPr>
        <p:spPr>
          <a:xfrm>
            <a:off x="349444" y="934843"/>
            <a:ext cx="8820472" cy="3988999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掌握游标卡尺、螺旋测微计、秒表等使用方法 ；</a:t>
            </a:r>
            <a:endParaRPr lang="zh-CN" altLang="zh-CN" sz="20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单摆测当地的重力加速度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运用不确定度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，提高测量精度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了解摆钟、机械钟表的工作原理；</a:t>
            </a:r>
            <a:endParaRPr lang="zh-CN" altLang="zh-CN" sz="20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单摆的运动特性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研究</a:t>
            </a: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线性（一维）、非线性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二维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、圆锥摆（三维）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熟悉利用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Phyphox</a:t>
            </a: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测距仪等手机应用及</a:t>
            </a:r>
            <a:r>
              <a:rPr lang="en-US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Tracker</a:t>
            </a:r>
            <a:r>
              <a:rPr lang="zh-CN" altLang="zh-CN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等软件采集和处理实验数据</a:t>
            </a: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观察傅科摆。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91569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685783"/>
            <a:r>
              <a:rPr lang="zh-CN" altLang="en-US" sz="3600" dirty="0">
                <a:solidFill>
                  <a:srgbClr val="00B0F0"/>
                </a:solidFill>
                <a:latin typeface="黑体" panose="02010609060101010101" pitchFamily="49" charset="-122"/>
              </a:rPr>
              <a:t>实验原理</a:t>
            </a:r>
            <a:endParaRPr lang="en-US" altLang="zh-CN" sz="3600" dirty="0">
              <a:solidFill>
                <a:srgbClr val="00B0F0"/>
              </a:solidFill>
              <a:latin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9"/>
              <p:cNvSpPr txBox="1">
                <a:spLocks/>
              </p:cNvSpPr>
              <p:nvPr/>
            </p:nvSpPr>
            <p:spPr>
              <a:xfrm>
                <a:off x="539552" y="1059582"/>
                <a:ext cx="7886700" cy="3733268"/>
              </a:xfrm>
              <a:prstGeom prst="rect">
                <a:avLst/>
              </a:prstGeom>
            </p:spPr>
            <p:txBody>
              <a:bodyPr lIns="68579" tIns="34289" rIns="68579" bIns="34289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465524">
                  <a:lnSpc>
                    <a:spcPct val="120000"/>
                  </a:lnSpc>
                  <a:buNone/>
                </a:pPr>
                <a:r>
                  <a:rPr lang="zh-CN" altLang="en-US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当摆角较小（</a:t>
                </a:r>
                <a:r>
                  <a:rPr lang="zh-CN" altLang="en-US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/>
                  </a:rPr>
                  <a:t></a:t>
                </a:r>
                <a:r>
                  <a:rPr lang="en-US" altLang="zh-CN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/>
                  </a:rPr>
                  <a:t>5</a:t>
                </a:r>
                <a:r>
                  <a:rPr lang="zh-CN" altLang="en-US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）时，单摆近似做简谐振动，根据单摆公式</a:t>
                </a:r>
                <a14:m>
                  <m:oMath xmlns:m="http://schemas.openxmlformats.org/officeDocument/2006/math">
                    <m:r>
                      <a:rPr lang="en-US" altLang="zh-CN" sz="2100" b="1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2100" b="1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b="1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2100" b="1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ad>
                      <m:radPr>
                        <m:degHide m:val="on"/>
                        <m:ctrlPr>
                          <a:rPr lang="zh-CN" altLang="en-US" sz="2100" b="1" i="1">
                            <a:solidFill>
                              <a:srgbClr val="003F98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num>
                          <m:den>
                            <m: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得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2100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100" i="1">
                            <a:solidFill>
                              <a:srgbClr val="003F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100" i="1">
                            <a:solidFill>
                              <a:srgbClr val="003F98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altLang="zh-CN" sz="2100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100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sz="2100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100" i="1">
                            <a:solidFill>
                              <a:srgbClr val="003F98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num>
                      <m:den>
                        <m:sSup>
                          <m:sSupPr>
                            <m:ctrlPr>
                              <a:rPr lang="en-US" altLang="zh-CN" sz="2100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en-US" altLang="zh-CN" sz="2100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，因此只要测出摆长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zh-CN" altLang="en-US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和周期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即可求出当地的重力加速度</a:t>
                </a: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2100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100" dirty="0">
                  <a:solidFill>
                    <a:srgbClr val="003F98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lvl="1" indent="465524">
                  <a:lnSpc>
                    <a:spcPct val="120000"/>
                  </a:lnSpc>
                  <a:buNone/>
                </a:pPr>
                <a:r>
                  <a:rPr lang="zh-CN" altLang="en-US" sz="2100" dirty="0">
                    <a:solidFill>
                      <a:srgbClr val="003F98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当大角度摆动时，应考虑修正项</a:t>
                </a:r>
                <a14:m>
                  <m:oMath xmlns:m="http://schemas.openxmlformats.org/officeDocument/2006/math">
                    <m:r>
                      <a:rPr lang="en-US" altLang="zh-CN" sz="2100" b="1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2100" b="1" i="1">
                        <a:solidFill>
                          <a:srgbClr val="003F9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100" b="1" i="1">
                            <a:solidFill>
                              <a:srgbClr val="003F9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100" b="1" i="1">
                            <a:solidFill>
                              <a:srgbClr val="003F98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100" b="1" i="1">
                            <a:solidFill>
                              <a:srgbClr val="003F98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num>
                      <m:den>
                        <m:sSup>
                          <m:sSupPr>
                            <m:ctrlP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CN" sz="2100" b="1" i="1">
                            <a:solidFill>
                              <a:srgbClr val="003F9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100" b="1" i="1">
                                <a:solidFill>
                                  <a:srgbClr val="003F98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100" b="1" i="1">
                                    <a:solidFill>
                                      <a:srgbClr val="003F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100" b="1" i="1">
                                    <a:solidFill>
                                      <a:srgbClr val="003F98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100" b="1" i="1">
                                    <a:solidFill>
                                      <a:srgbClr val="003F98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100" b="1" i="1">
                                    <a:solidFill>
                                      <a:srgbClr val="003F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100" b="1" i="1">
                                    <a:solidFill>
                                      <a:srgbClr val="003F98"/>
                                    </a:solidFill>
                                    <a:latin typeface="Cambria Math" panose="02040503050406030204" pitchFamily="18" charset="0"/>
                                  </a:rPr>
                                  <m:t>𝒔𝒊𝒏</m:t>
                                </m:r>
                              </m:e>
                              <m:sup>
                                <m:r>
                                  <a:rPr lang="en-US" altLang="zh-CN" sz="2100" b="1" i="1">
                                    <a:solidFill>
                                      <a:srgbClr val="003F98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n-US" altLang="zh-CN" sz="2100" b="1" i="1">
                                    <a:solidFill>
                                      <a:srgbClr val="003F9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100" b="1" i="1">
                                    <a:solidFill>
                                      <a:srgbClr val="003F98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num>
                              <m:den>
                                <m:r>
                                  <a:rPr lang="en-US" altLang="zh-CN" sz="2100" b="1" i="1">
                                    <a:solidFill>
                                      <a:srgbClr val="003F98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100" b="1" i="1">
                            <a:solidFill>
                              <a:srgbClr val="003F98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100" dirty="0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50000"/>
                  </a:spcBef>
                </a:pPr>
                <a:r>
                  <a:rPr lang="zh-CN" altLang="en-US" dirty="0">
                    <a:solidFill>
                      <a:srgbClr val="FF0000"/>
                    </a:solidFill>
                    <a:ea typeface="宋体" pitchFamily="2" charset="-122"/>
                  </a:rPr>
                  <a:t>忽略</a:t>
                </a:r>
                <a:r>
                  <a:rPr lang="zh-CN" altLang="en-US" dirty="0">
                    <a:ea typeface="宋体" pitchFamily="2" charset="-122"/>
                  </a:rPr>
                  <a:t>：空气阻力、浮力、线的伸长</a:t>
                </a:r>
                <a:endParaRPr lang="en-US" altLang="zh-CN" sz="2100" dirty="0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50000"/>
                  </a:spcBef>
                </a:pPr>
                <a:endParaRPr lang="zh-CN" altLang="en-US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6" name="内容占位符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059582"/>
                <a:ext cx="7886700" cy="3733268"/>
              </a:xfrm>
              <a:prstGeom prst="rect">
                <a:avLst/>
              </a:prstGeom>
              <a:blipFill>
                <a:blip r:embed="rId2"/>
                <a:stretch>
                  <a:fillRect l="-1701" t="-1144" r="-1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45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91569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defTabSz="685783"/>
            <a:r>
              <a:rPr lang="zh-CN" altLang="en-US" sz="3600" dirty="0">
                <a:solidFill>
                  <a:srgbClr val="00B0F0"/>
                </a:solidFill>
                <a:latin typeface="黑体" panose="02010609060101010101" pitchFamily="49" charset="-122"/>
              </a:rPr>
              <a:t>实验原理</a:t>
            </a:r>
            <a:endParaRPr lang="en-US" altLang="zh-CN" sz="3600" dirty="0">
              <a:solidFill>
                <a:srgbClr val="00B0F0"/>
              </a:solidFill>
              <a:latin typeface="黑体" panose="02010609060101010101" pitchFamily="49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 Box 3">
            <a:extLst>
              <a:ext uri="{FF2B5EF4-FFF2-40B4-BE49-F238E27FC236}">
                <a16:creationId xmlns:a16="http://schemas.microsoft.com/office/drawing/2014/main" id="{664EBE44-DF8D-044A-CE8B-605CC8A1D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75" y="1768312"/>
            <a:ext cx="449897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</a:rPr>
              <a:t>线的质量</a:t>
            </a:r>
            <a:r>
              <a:rPr lang="en-US" altLang="zh-CN" sz="2000" dirty="0">
                <a:solidFill>
                  <a:srgbClr val="000000"/>
                </a:solidFill>
              </a:rPr>
              <a:t>&lt;&lt;</a:t>
            </a:r>
            <a:r>
              <a:rPr lang="zh-CN" altLang="en-US" sz="2000" dirty="0">
                <a:solidFill>
                  <a:srgbClr val="000000"/>
                </a:solidFill>
              </a:rPr>
              <a:t>小球的质量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000000"/>
                </a:solidFill>
              </a:rPr>
              <a:t>球的直径</a:t>
            </a:r>
            <a:r>
              <a:rPr lang="en-US" altLang="zh-CN" sz="2000" dirty="0">
                <a:solidFill>
                  <a:srgbClr val="000000"/>
                </a:solidFill>
              </a:rPr>
              <a:t>&lt;&lt;</a:t>
            </a:r>
            <a:r>
              <a:rPr lang="zh-CN" altLang="en-US" sz="2000" dirty="0">
                <a:solidFill>
                  <a:srgbClr val="000000"/>
                </a:solidFill>
              </a:rPr>
              <a:t>线的长度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49E5644-10D8-2D89-FCDC-B3C321741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75" y="2944301"/>
            <a:ext cx="413573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忽略</a:t>
            </a:r>
            <a:r>
              <a:rPr lang="zh-CN" altLang="en-US" sz="2000" dirty="0">
                <a:solidFill>
                  <a:srgbClr val="000000"/>
                </a:solidFill>
              </a:rPr>
              <a:t>：空气阻力、浮力、线的伸长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近似</a:t>
            </a:r>
            <a:r>
              <a:rPr lang="zh-CN" altLang="en-US" sz="2000" dirty="0">
                <a:solidFill>
                  <a:srgbClr val="000000"/>
                </a:solidFill>
              </a:rPr>
              <a:t>：小摆角作简谐振动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0619ACCB-696B-38A5-07BA-3179E71F8E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935849"/>
              </p:ext>
            </p:extLst>
          </p:nvPr>
        </p:nvGraphicFramePr>
        <p:xfrm>
          <a:off x="5652120" y="2868100"/>
          <a:ext cx="18891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5" imgW="88669" imgH="177338" progId="Equation.DSMT4">
                  <p:embed/>
                </p:oleObj>
              </mc:Choice>
              <mc:Fallback>
                <p:oleObj name="Equation" r:id="rId5" imgW="88669" imgH="177338" progId="Equation.DSMT4">
                  <p:embed/>
                  <p:pic>
                    <p:nvPicPr>
                      <p:cNvPr id="10" name="Object 6">
                        <a:extLst>
                          <a:ext uri="{FF2B5EF4-FFF2-40B4-BE49-F238E27FC236}">
                            <a16:creationId xmlns:a16="http://schemas.microsoft.com/office/drawing/2014/main" id="{ADF001AF-937D-C7E2-0B14-03D66F50A5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2868100"/>
                        <a:ext cx="18891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7">
            <a:extLst>
              <a:ext uri="{FF2B5EF4-FFF2-40B4-BE49-F238E27FC236}">
                <a16:creationId xmlns:a16="http://schemas.microsoft.com/office/drawing/2014/main" id="{BB204821-4106-E6D9-78E2-350E6AA59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811" y="1018974"/>
            <a:ext cx="2335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dirty="0">
                <a:solidFill>
                  <a:srgbClr val="333399"/>
                </a:solidFill>
              </a:rPr>
              <a:t>无质量细线系一质点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186F70B2-21C6-609F-3046-984A456583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52120" y="1526703"/>
            <a:ext cx="1566936" cy="1"/>
          </a:xfrm>
          <a:prstGeom prst="line">
            <a:avLst/>
          </a:prstGeom>
          <a:noFill/>
          <a:ln w="19050" cap="rnd">
            <a:solidFill>
              <a:schemeClr val="tx1"/>
            </a:solidFill>
            <a:round/>
            <a:headEnd/>
            <a:tailEnd/>
          </a:ln>
          <a:effectLst>
            <a:outerShdw blurRad="101600" dist="38100" dir="16200000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BA17EE10-AE36-970C-17AF-4DD67AA72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7295" y="1526662"/>
            <a:ext cx="0" cy="279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80EBD33-6BDD-490D-A3D4-E73DD2442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418" y="4273079"/>
            <a:ext cx="179387" cy="17938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CN" altLang="en-US">
              <a:solidFill>
                <a:srgbClr val="000000"/>
              </a:solidFill>
              <a:ea typeface="黑体" pitchFamily="49" charset="-122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81A5368F-B410-5B75-D5F3-9BF640B1A5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7296" y="4273033"/>
            <a:ext cx="4508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146BAC67-16B3-322A-2508-AC56764D51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7318" y="4452420"/>
            <a:ext cx="12604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BF557EBA-5B40-F01B-2542-8CED2D423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4575" y="4361933"/>
            <a:ext cx="720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C4F2EA78-2F8D-76A4-8490-A0F9F21CB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2482" y="1526664"/>
            <a:ext cx="0" cy="283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C3B5E688-6751-6A0F-F6F9-FC07379FA5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3207" y="4273079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E73C072B-9429-6699-75E2-2BA145604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35780"/>
              </p:ext>
            </p:extLst>
          </p:nvPr>
        </p:nvGraphicFramePr>
        <p:xfrm>
          <a:off x="6823695" y="4138141"/>
          <a:ext cx="2968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7" imgW="139579" imgH="177646" progId="Equation.DSMT4">
                  <p:embed/>
                </p:oleObj>
              </mc:Choice>
              <mc:Fallback>
                <p:oleObj name="Equation" r:id="rId7" imgW="139579" imgH="177646" progId="Equation.DSMT4">
                  <p:embed/>
                  <p:pic>
                    <p:nvPicPr>
                      <p:cNvPr id="20" name="Object 7">
                        <a:extLst>
                          <a:ext uri="{FF2B5EF4-FFF2-40B4-BE49-F238E27FC236}">
                            <a16:creationId xmlns:a16="http://schemas.microsoft.com/office/drawing/2014/main" id="{5A3738FB-EDC5-1346-2C7C-12346E2034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3695" y="4138141"/>
                        <a:ext cx="29686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1B659E53-E459-91B3-0E90-3657CF7EE4BA}"/>
              </a:ext>
            </a:extLst>
          </p:cNvPr>
          <p:cNvSpPr txBox="1"/>
          <p:nvPr/>
        </p:nvSpPr>
        <p:spPr>
          <a:xfrm>
            <a:off x="359181" y="9456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Arial" pitchFamily="34" charset="0"/>
                <a:ea typeface="宋体" pitchFamily="2" charset="-122"/>
              </a:rPr>
              <a:t>理想单摆</a:t>
            </a:r>
          </a:p>
        </p:txBody>
      </p:sp>
    </p:spTree>
    <p:extLst>
      <p:ext uri="{BB962C8B-B14F-4D97-AF65-F5344CB8AC3E}">
        <p14:creationId xmlns:p14="http://schemas.microsoft.com/office/powerpoint/2010/main" val="424637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91569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实验原理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2D5D27B-F71E-47E0-40E5-D190F5CDBFD3}"/>
                  </a:ext>
                </a:extLst>
              </p:cNvPr>
              <p:cNvSpPr txBox="1"/>
              <p:nvPr/>
            </p:nvSpPr>
            <p:spPr>
              <a:xfrm>
                <a:off x="179512" y="1209178"/>
                <a:ext cx="8712968" cy="88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defTabSz="685800">
                  <a:lnSpc>
                    <a:spcPct val="120000"/>
                  </a:lnSpc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测量某圆柱体体积，其直径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约为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0.8 cm, 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高</a:t>
                </a:r>
                <a:r>
                  <a:rPr lang="en-US" altLang="zh-CN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约为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3.2 cm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，要求体积测量的不确定度优于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0.5%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（</a:t>
                </a:r>
                <a:r>
                  <a:rPr kumimoji="0" lang="en-US" altLang="zh-CN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l-GR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V</m:t>
                        </m:r>
                      </m:num>
                      <m:den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den>
                    </m:f>
                    <m:r>
                      <a:rPr kumimoji="0" lang="en-US" altLang="zh-CN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≤0.5% </m:t>
                    </m:r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）。应该如何选择测量仪器？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2D5D27B-F71E-47E0-40E5-D190F5CD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09178"/>
                <a:ext cx="8712968" cy="886205"/>
              </a:xfrm>
              <a:prstGeom prst="rect">
                <a:avLst/>
              </a:prstGeom>
              <a:blipFill>
                <a:blip r:embed="rId4"/>
                <a:stretch>
                  <a:fillRect l="-559" r="-559"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708BF605-D698-ABF9-6C70-FEC9C725C28E}"/>
              </a:ext>
            </a:extLst>
          </p:cNvPr>
          <p:cNvSpPr txBox="1"/>
          <p:nvPr/>
        </p:nvSpPr>
        <p:spPr>
          <a:xfrm>
            <a:off x="107747" y="74751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利用不确定度分析进行实验方案设计</a:t>
            </a:r>
          </a:p>
        </p:txBody>
      </p:sp>
    </p:spTree>
    <p:extLst>
      <p:ext uri="{BB962C8B-B14F-4D97-AF65-F5344CB8AC3E}">
        <p14:creationId xmlns:p14="http://schemas.microsoft.com/office/powerpoint/2010/main" val="313868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91569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实验原理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441D091-E020-5A53-3464-9F88741F0AFE}"/>
                  </a:ext>
                </a:extLst>
              </p:cNvPr>
              <p:cNvSpPr txBox="1"/>
              <p:nvPr/>
            </p:nvSpPr>
            <p:spPr>
              <a:xfrm>
                <a:off x="2987824" y="2343759"/>
                <a:ext cx="951992" cy="367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V</a:t>
                </a:r>
                <a14:m>
                  <m:oMath xmlns:m="http://schemas.openxmlformats.org/officeDocument/2006/math">
                    <m:r>
                      <a:rPr kumimoji="0" lang="en-US" altLang="zh-CN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p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altLang="zh-CN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h</m:t>
                    </m:r>
                  </m:oMath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441D091-E020-5A53-3464-9F88741F0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343759"/>
                <a:ext cx="951992" cy="367408"/>
              </a:xfrm>
              <a:prstGeom prst="rect">
                <a:avLst/>
              </a:prstGeom>
              <a:blipFill>
                <a:blip r:embed="rId4"/>
                <a:stretch>
                  <a:fillRect l="-14744" t="-13115" r="-8974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2D5D27B-F71E-47E0-40E5-D190F5CDBFD3}"/>
                  </a:ext>
                </a:extLst>
              </p:cNvPr>
              <p:cNvSpPr txBox="1"/>
              <p:nvPr/>
            </p:nvSpPr>
            <p:spPr>
              <a:xfrm>
                <a:off x="179512" y="1209178"/>
                <a:ext cx="8712968" cy="88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defTabSz="685800">
                  <a:lnSpc>
                    <a:spcPct val="120000"/>
                  </a:lnSpc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测量某圆柱体体积，其直径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约为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0.8 cm, 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高</a:t>
                </a:r>
                <a:r>
                  <a:rPr lang="en-US" altLang="zh-CN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约为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3.2 cm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，要求体积测量的不确定度优于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0.5%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（</a:t>
                </a:r>
                <a:r>
                  <a:rPr kumimoji="0" lang="en-US" altLang="zh-CN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0" lang="el-GR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V</m:t>
                        </m:r>
                      </m:num>
                      <m:den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den>
                    </m:f>
                    <m:r>
                      <a:rPr kumimoji="0" lang="en-US" altLang="zh-CN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≤0.5%</m:t>
                    </m:r>
                    <m:r>
                      <a:rPr lang="zh-CN" alt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）。应该如何选择测量仪器？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2D5D27B-F71E-47E0-40E5-D190F5CD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09178"/>
                <a:ext cx="8712968" cy="886205"/>
              </a:xfrm>
              <a:prstGeom prst="rect">
                <a:avLst/>
              </a:prstGeom>
              <a:blipFill>
                <a:blip r:embed="rId5"/>
                <a:stretch>
                  <a:fillRect l="-559" r="-559"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708BF605-D698-ABF9-6C70-FEC9C725C28E}"/>
              </a:ext>
            </a:extLst>
          </p:cNvPr>
          <p:cNvSpPr txBox="1"/>
          <p:nvPr/>
        </p:nvSpPr>
        <p:spPr>
          <a:xfrm>
            <a:off x="107747" y="74751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利用不确定度分析进行实验方案设计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C3A6B7-0D27-9290-2497-B89B159AFBBE}"/>
              </a:ext>
            </a:extLst>
          </p:cNvPr>
          <p:cNvSpPr txBox="1"/>
          <p:nvPr/>
        </p:nvSpPr>
        <p:spPr>
          <a:xfrm>
            <a:off x="755576" y="2342797"/>
            <a:ext cx="215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圆柱体体积公式：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E41CEFB-694A-612F-252D-32FACB6E0532}"/>
                  </a:ext>
                </a:extLst>
              </p:cNvPr>
              <p:cNvSpPr txBox="1"/>
              <p:nvPr/>
            </p:nvSpPr>
            <p:spPr>
              <a:xfrm>
                <a:off x="2987824" y="2943765"/>
                <a:ext cx="2910669" cy="50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p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V</m:t>
                          </m:r>
                        </m:e>
                      </m:d>
                      <m:r>
                        <a:rPr kumimoji="0" lang="en-US" altLang="zh-CN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p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</m:d>
                      <m:r>
                        <a:rPr kumimoji="0" lang="en-US" altLang="zh-CN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p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E41CEFB-694A-612F-252D-32FACB6E0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943765"/>
                <a:ext cx="2910669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2706F83-972C-A86A-20EB-0EB299F53DEB}"/>
              </a:ext>
            </a:extLst>
          </p:cNvPr>
          <p:cNvSpPr txBox="1"/>
          <p:nvPr/>
        </p:nvSpPr>
        <p:spPr>
          <a:xfrm>
            <a:off x="755576" y="3013015"/>
            <a:ext cx="215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不确定度合成公式：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2401EAD-5BF3-C4FF-BE49-5AAEC43143AA}"/>
                  </a:ext>
                </a:extLst>
              </p:cNvPr>
              <p:cNvSpPr txBox="1"/>
              <p:nvPr/>
            </p:nvSpPr>
            <p:spPr>
              <a:xfrm>
                <a:off x="2984618" y="3592309"/>
                <a:ext cx="2913875" cy="613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p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V</m:t>
                              </m:r>
                            </m:e>
                          </m:d>
                        </m:num>
                        <m:den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den>
                      </m:f>
                      <m:r>
                        <a:rPr kumimoji="0" lang="en-US" altLang="zh-CN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p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e>
                          </m:d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p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2401EAD-5BF3-C4FF-BE49-5AAEC4314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618" y="3592309"/>
                <a:ext cx="2913875" cy="613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62A49B-4072-E5E5-0F81-288C7C648BD7}"/>
                  </a:ext>
                </a:extLst>
              </p:cNvPr>
              <p:cNvSpPr txBox="1"/>
              <p:nvPr/>
            </p:nvSpPr>
            <p:spPr>
              <a:xfrm>
                <a:off x="3107279" y="4395391"/>
                <a:ext cx="2668551" cy="613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V</m:t>
                          </m:r>
                        </m:num>
                        <m:den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den>
                      </m:f>
                      <m:r>
                        <a:rPr kumimoji="0" lang="en-US" altLang="zh-CN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∆</m:t>
                                  </m:r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altLang="zh-CN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∆</m:t>
                                  </m:r>
                                  <m:r>
                                    <a:rPr kumimoji="0" lang="en-US" altLang="zh-CN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62A49B-4072-E5E5-0F81-288C7C648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279" y="4395391"/>
                <a:ext cx="2668551" cy="6138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37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91569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实验原理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2D5D27B-F71E-47E0-40E5-D190F5CDBFD3}"/>
                  </a:ext>
                </a:extLst>
              </p:cNvPr>
              <p:cNvSpPr txBox="1"/>
              <p:nvPr/>
            </p:nvSpPr>
            <p:spPr>
              <a:xfrm>
                <a:off x="179512" y="1209178"/>
                <a:ext cx="8712968" cy="88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defTabSz="685800">
                  <a:lnSpc>
                    <a:spcPct val="120000"/>
                  </a:lnSpc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测量某圆柱体体积，其直径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约为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0.8 cm, 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高</a:t>
                </a:r>
                <a:r>
                  <a:rPr lang="en-US" altLang="zh-CN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约为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3.2 cm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，要求体积测量的不确定度优于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0.5%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≤0.5%</m:t>
                    </m:r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）。应该如何选择测量仪器？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2D5D27B-F71E-47E0-40E5-D190F5CD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09178"/>
                <a:ext cx="8712968" cy="886205"/>
              </a:xfrm>
              <a:prstGeom prst="rect">
                <a:avLst/>
              </a:prstGeom>
              <a:blipFill>
                <a:blip r:embed="rId4"/>
                <a:stretch>
                  <a:fillRect l="-559" r="-559"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708BF605-D698-ABF9-6C70-FEC9C725C28E}"/>
              </a:ext>
            </a:extLst>
          </p:cNvPr>
          <p:cNvSpPr txBox="1"/>
          <p:nvPr/>
        </p:nvSpPr>
        <p:spPr>
          <a:xfrm>
            <a:off x="107747" y="74751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利用不确定度分析进行实验方案设计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C5694D-6A64-70F9-6ADC-0522677360CE}"/>
                  </a:ext>
                </a:extLst>
              </p:cNvPr>
              <p:cNvSpPr txBox="1"/>
              <p:nvPr/>
            </p:nvSpPr>
            <p:spPr>
              <a:xfrm>
                <a:off x="611560" y="2187716"/>
                <a:ext cx="66002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使用螺旋测微器测量直径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，其最大允差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𝐷</m:t>
                    </m:r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0.004 mm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C5694D-6A64-70F9-6ADC-052267736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87716"/>
                <a:ext cx="6600205" cy="369332"/>
              </a:xfrm>
              <a:prstGeom prst="rect">
                <a:avLst/>
              </a:prstGeom>
              <a:blipFill>
                <a:blip r:embed="rId5"/>
                <a:stretch>
                  <a:fillRect l="-73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62A49B-4072-E5E5-0F81-288C7C648BD7}"/>
                  </a:ext>
                </a:extLst>
              </p:cNvPr>
              <p:cNvSpPr txBox="1"/>
              <p:nvPr/>
            </p:nvSpPr>
            <p:spPr>
              <a:xfrm>
                <a:off x="718545" y="3244370"/>
                <a:ext cx="8136904" cy="5010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685800"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kumimoji="0" lang="en-US" altLang="zh-C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en-US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  <m:d>
                              <m:dPr>
                                <m:ctrlPr>
                                  <a:rPr kumimoji="0" lang="en-US" altLang="zh-CN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altLang="zh-CN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en-US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0" lang="en-US" altLang="zh-CN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0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/3</m:t>
                                </m:r>
                              </m:e>
                            </m:d>
                          </m:e>
                          <m:sup>
                            <m:r>
                              <a:rPr kumimoji="0" lang="en-US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altLang="zh-CN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en-US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US" altLang="zh-CN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altLang="zh-CN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0.004/3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1.67×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62A49B-4072-E5E5-0F81-288C7C648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5" y="3244370"/>
                <a:ext cx="8136904" cy="501099"/>
              </a:xfrm>
              <a:prstGeom prst="rect">
                <a:avLst/>
              </a:prstGeom>
              <a:blipFill>
                <a:blip r:embed="rId6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0A8C84-A999-AF45-5A4F-F436CB6A9AB7}"/>
                  </a:ext>
                </a:extLst>
              </p:cNvPr>
              <p:cNvSpPr txBox="1"/>
              <p:nvPr/>
            </p:nvSpPr>
            <p:spPr>
              <a:xfrm>
                <a:off x="539552" y="2565737"/>
                <a:ext cx="7255512" cy="492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若要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V</m:t>
                        </m:r>
                      </m:num>
                      <m:den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den>
                    </m:f>
                    <m:r>
                      <a:rPr kumimoji="0" lang="en-US" altLang="zh-CN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≤0.5%</m:t>
                    </m:r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</a:t>
                </a:r>
                <a:r>
                  <a:rPr lang="zh-CN" altLang="en-US" noProof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即扩展不确定度的置信概率</a:t>
                </a:r>
                <a:r>
                  <a:rPr lang="en-US" altLang="zh-CN" noProof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zh-CN" altLang="en-US" noProof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</a:t>
                </a:r>
                <a:r>
                  <a:rPr lang="en-US" altLang="zh-CN" noProof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0.997</a:t>
                </a:r>
                <a:r>
                  <a:rPr lang="zh-CN" altLang="en-US" noProof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可满足要求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F0A8C84-A999-AF45-5A4F-F436CB6A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65737"/>
                <a:ext cx="7255512" cy="492699"/>
              </a:xfrm>
              <a:prstGeom prst="rect">
                <a:avLst/>
              </a:prstGeom>
              <a:blipFill>
                <a:blip r:embed="rId7"/>
                <a:stretch>
                  <a:fillRect l="-756"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BC3424-9263-7994-38BC-26DFA51F7571}"/>
                  </a:ext>
                </a:extLst>
              </p:cNvPr>
              <p:cNvSpPr txBox="1"/>
              <p:nvPr/>
            </p:nvSpPr>
            <p:spPr>
              <a:xfrm>
                <a:off x="1619672" y="4158713"/>
                <a:ext cx="18506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≤0.052</m:t>
                      </m:r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𝑚𝑚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3BC3424-9263-7994-38BC-26DFA51F7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158713"/>
                <a:ext cx="185060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BBEE7FE-6B05-B71A-D79C-895EE20B7C33}"/>
              </a:ext>
            </a:extLst>
          </p:cNvPr>
          <p:cNvSpPr txBox="1"/>
          <p:nvPr/>
        </p:nvSpPr>
        <p:spPr>
          <a:xfrm>
            <a:off x="621298" y="41433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则需要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00E1AF-BD8C-1EED-B81C-6FA7112C3BEF}"/>
              </a:ext>
            </a:extLst>
          </p:cNvPr>
          <p:cNvSpPr txBox="1"/>
          <p:nvPr/>
        </p:nvSpPr>
        <p:spPr>
          <a:xfrm>
            <a:off x="1619672" y="4610036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使用游标卡尺测量高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就可以满足实验要求！</a:t>
            </a:r>
          </a:p>
        </p:txBody>
      </p:sp>
    </p:spTree>
    <p:extLst>
      <p:ext uri="{BB962C8B-B14F-4D97-AF65-F5344CB8AC3E}">
        <p14:creationId xmlns:p14="http://schemas.microsoft.com/office/powerpoint/2010/main" val="284989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ChangeArrowheads="1"/>
          </p:cNvSpPr>
          <p:nvPr/>
        </p:nvSpPr>
        <p:spPr bwMode="auto">
          <a:xfrm>
            <a:off x="179512" y="66382"/>
            <a:ext cx="1991569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9" tIns="34289" rIns="68579" bIns="3428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实验原理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A5B9CAC-1E6B-4ED3-84A4-AF1423FB2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08104" y="7750"/>
            <a:ext cx="3581400" cy="6858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38F669A-A315-41B5-BD95-45956381DFF6}"/>
              </a:ext>
            </a:extLst>
          </p:cNvPr>
          <p:cNvCxnSpPr>
            <a:cxnSpLocks/>
          </p:cNvCxnSpPr>
          <p:nvPr/>
        </p:nvCxnSpPr>
        <p:spPr>
          <a:xfrm>
            <a:off x="0" y="712499"/>
            <a:ext cx="91440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2D5D27B-F71E-47E0-40E5-D190F5CDBFD3}"/>
                  </a:ext>
                </a:extLst>
              </p:cNvPr>
              <p:cNvSpPr txBox="1"/>
              <p:nvPr/>
            </p:nvSpPr>
            <p:spPr>
              <a:xfrm>
                <a:off x="179512" y="1209178"/>
                <a:ext cx="8712968" cy="88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defTabSz="685800">
                  <a:lnSpc>
                    <a:spcPct val="120000"/>
                  </a:lnSpc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测量某圆柱体体积，其直径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约为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0.8 cm, 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高</a:t>
                </a:r>
                <a:r>
                  <a:rPr lang="en-US" altLang="zh-CN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约为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3.2 cm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，要求体积测量的不确定度优于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0.5%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≤0.5%</m:t>
                    </m:r>
                    <m:r>
                      <a:rPr lang="zh-CN" altLang="en-US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）。应该如何选择测量仪器？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2D5D27B-F71E-47E0-40E5-D190F5CD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09178"/>
                <a:ext cx="8712968" cy="886205"/>
              </a:xfrm>
              <a:prstGeom prst="rect">
                <a:avLst/>
              </a:prstGeom>
              <a:blipFill>
                <a:blip r:embed="rId4"/>
                <a:stretch>
                  <a:fillRect l="-559" r="-559" b="-2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708BF605-D698-ABF9-6C70-FEC9C725C28E}"/>
              </a:ext>
            </a:extLst>
          </p:cNvPr>
          <p:cNvSpPr txBox="1"/>
          <p:nvPr/>
        </p:nvSpPr>
        <p:spPr>
          <a:xfrm>
            <a:off x="107747" y="74751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利用不确定度分析进行实验方案设计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C5694D-6A64-70F9-6ADC-0522677360CE}"/>
                  </a:ext>
                </a:extLst>
              </p:cNvPr>
              <p:cNvSpPr txBox="1"/>
              <p:nvPr/>
            </p:nvSpPr>
            <p:spPr>
              <a:xfrm>
                <a:off x="611560" y="2187716"/>
                <a:ext cx="7672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685800"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使用</a:t>
                </a:r>
                <a:r>
                  <a: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游标卡尺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测量直径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，其最大允差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∆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𝐷</m:t>
                    </m:r>
                  </m:oMath>
                </a14:m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为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0.02 mm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取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0.997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时：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5C5694D-6A64-70F9-6ADC-052267736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87716"/>
                <a:ext cx="7672613" cy="369332"/>
              </a:xfrm>
              <a:prstGeom prst="rect">
                <a:avLst/>
              </a:prstGeom>
              <a:blipFill>
                <a:blip r:embed="rId5"/>
                <a:stretch>
                  <a:fillRect l="-63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6CB0D48-1317-E841-1E5E-C4AB7ED6F7BF}"/>
                  </a:ext>
                </a:extLst>
              </p:cNvPr>
              <p:cNvSpPr txBox="1"/>
              <p:nvPr/>
            </p:nvSpPr>
            <p:spPr>
              <a:xfrm>
                <a:off x="755576" y="3662439"/>
                <a:ext cx="3456384" cy="593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0.02</m:t>
                                </m:r>
                                <m:r>
                                  <a:rPr lang="en-US" altLang="zh-CN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2.89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6CB0D48-1317-E841-1E5E-C4AB7ED6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662439"/>
                <a:ext cx="3456384" cy="5934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BA61C88-9CC4-EEBD-CB2A-5AFD6439CDAB}"/>
                  </a:ext>
                </a:extLst>
              </p:cNvPr>
              <p:cNvSpPr txBox="1"/>
              <p:nvPr/>
            </p:nvSpPr>
            <p:spPr>
              <a:xfrm>
                <a:off x="5004048" y="3789878"/>
                <a:ext cx="85260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BA61C88-9CC4-EEBD-CB2A-5AFD6439C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789878"/>
                <a:ext cx="85260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EF423C82-9354-A1F5-1E72-8732BD8476FC}"/>
              </a:ext>
            </a:extLst>
          </p:cNvPr>
          <p:cNvSpPr txBox="1"/>
          <p:nvPr/>
        </p:nvSpPr>
        <p:spPr>
          <a:xfrm>
            <a:off x="899592" y="4450752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说明此时即使用螺旋测微器测量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也无法满足要求！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2B7523-A3FF-F582-E561-409106E51DA0}"/>
              </a:ext>
            </a:extLst>
          </p:cNvPr>
          <p:cNvSpPr txBox="1"/>
          <p:nvPr/>
        </p:nvSpPr>
        <p:spPr>
          <a:xfrm>
            <a:off x="4056894" y="37591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则需要：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165360-378C-4669-8437-6DCB4DF726FA}"/>
                  </a:ext>
                </a:extLst>
              </p:cNvPr>
              <p:cNvSpPr txBox="1"/>
              <p:nvPr/>
            </p:nvSpPr>
            <p:spPr>
              <a:xfrm>
                <a:off x="26163" y="2652327"/>
                <a:ext cx="932205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4</m:t>
                            </m:r>
                            <m:d>
                              <m:d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0.02/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1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1.67×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165360-378C-4669-8437-6DCB4DF72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3" y="2652327"/>
                <a:ext cx="9322053" cy="6560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1680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首页.potx" id="{86EA3C01-BD65-405D-B12B-F1FA9FD598E2}" vid="{C30B1E10-425F-4259-8667-5CCC74317C22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7749</TotalTime>
  <Words>1175</Words>
  <Application>Microsoft Office PowerPoint</Application>
  <PresentationFormat>全屏显示(16:9)</PresentationFormat>
  <Paragraphs>180</Paragraphs>
  <Slides>28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等线</vt:lpstr>
      <vt:lpstr>等线 Light</vt:lpstr>
      <vt:lpstr>黑体</vt:lpstr>
      <vt:lpstr>华文新魏</vt:lpstr>
      <vt:lpstr>楷体</vt:lpstr>
      <vt:lpstr>宋体</vt:lpstr>
      <vt:lpstr>微软雅黑</vt:lpstr>
      <vt:lpstr>Arial</vt:lpstr>
      <vt:lpstr>Calibri</vt:lpstr>
      <vt:lpstr>Cambria Math</vt:lpstr>
      <vt:lpstr>Symbol</vt:lpstr>
      <vt:lpstr>Times New Roman</vt:lpstr>
      <vt:lpstr>Wingdings</vt:lpstr>
      <vt:lpstr>Office 主题​​</vt:lpstr>
      <vt:lpstr>1_Office 主题​​</vt:lpstr>
      <vt:lpstr>自定义设计方案</vt:lpstr>
      <vt:lpstr>Equation</vt:lpstr>
      <vt:lpstr>单摆研究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物理实验教学中心介绍</dc:title>
  <dc:creator>Administrator</dc:creator>
  <cp:lastModifiedBy>seewo</cp:lastModifiedBy>
  <cp:revision>251</cp:revision>
  <dcterms:created xsi:type="dcterms:W3CDTF">2019-10-28T10:43:20Z</dcterms:created>
  <dcterms:modified xsi:type="dcterms:W3CDTF">2024-03-18T11:33:19Z</dcterms:modified>
</cp:coreProperties>
</file>